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0"/>
  </p:notesMasterIdLst>
  <p:handoutMasterIdLst>
    <p:handoutMasterId r:id="rId41"/>
  </p:handoutMasterIdLst>
  <p:sldIdLst>
    <p:sldId id="1206" r:id="rId2"/>
    <p:sldId id="1447" r:id="rId3"/>
    <p:sldId id="1446" r:id="rId4"/>
    <p:sldId id="1410" r:id="rId5"/>
    <p:sldId id="1448" r:id="rId6"/>
    <p:sldId id="1415" r:id="rId7"/>
    <p:sldId id="1416" r:id="rId8"/>
    <p:sldId id="1479" r:id="rId9"/>
    <p:sldId id="1478" r:id="rId10"/>
    <p:sldId id="1418" r:id="rId11"/>
    <p:sldId id="1472" r:id="rId12"/>
    <p:sldId id="1435" r:id="rId13"/>
    <p:sldId id="1425" r:id="rId14"/>
    <p:sldId id="1426" r:id="rId15"/>
    <p:sldId id="1429" r:id="rId16"/>
    <p:sldId id="1452" r:id="rId17"/>
    <p:sldId id="1473" r:id="rId18"/>
    <p:sldId id="1433" r:id="rId19"/>
    <p:sldId id="1436" r:id="rId20"/>
    <p:sldId id="1437" r:id="rId21"/>
    <p:sldId id="1456" r:id="rId22"/>
    <p:sldId id="1438" r:id="rId23"/>
    <p:sldId id="1439" r:id="rId24"/>
    <p:sldId id="1440" r:id="rId25"/>
    <p:sldId id="1462" r:id="rId26"/>
    <p:sldId id="1463" r:id="rId27"/>
    <p:sldId id="1443" r:id="rId28"/>
    <p:sldId id="1444" r:id="rId29"/>
    <p:sldId id="1503" r:id="rId30"/>
    <p:sldId id="1486" r:id="rId31"/>
    <p:sldId id="1487" r:id="rId32"/>
    <p:sldId id="1488" r:id="rId33"/>
    <p:sldId id="1499" r:id="rId34"/>
    <p:sldId id="1489" r:id="rId35"/>
    <p:sldId id="1500" r:id="rId36"/>
    <p:sldId id="1498" r:id="rId37"/>
    <p:sldId id="1501" r:id="rId38"/>
    <p:sldId id="150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4288" autoAdjust="0"/>
  </p:normalViewPr>
  <p:slideViewPr>
    <p:cSldViewPr snapToGrid="0" snapToObjects="1">
      <p:cViewPr varScale="1">
        <p:scale>
          <a:sx n="109" d="100"/>
          <a:sy n="109" d="100"/>
        </p:scale>
        <p:origin x="29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1.0E9</c:v>
                </c:pt>
                <c:pt idx="1">
                  <c:v>1.0</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606588224"/>
        <c:axId val="-1607055456"/>
      </c:barChart>
      <c:catAx>
        <c:axId val="-16065882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607055456"/>
        <c:crosses val="autoZero"/>
        <c:auto val="1"/>
        <c:lblAlgn val="ctr"/>
        <c:lblOffset val="100"/>
        <c:noMultiLvlLbl val="0"/>
      </c:catAx>
      <c:valAx>
        <c:axId val="-1607055456"/>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606588224"/>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1.0E9</c:v>
                </c:pt>
                <c:pt idx="1">
                  <c:v>1.0E8</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605126912"/>
        <c:axId val="-1605124864"/>
      </c:barChart>
      <c:catAx>
        <c:axId val="-160512691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605124864"/>
        <c:crosses val="autoZero"/>
        <c:auto val="1"/>
        <c:lblAlgn val="ctr"/>
        <c:lblOffset val="100"/>
        <c:noMultiLvlLbl val="0"/>
      </c:catAx>
      <c:valAx>
        <c:axId val="-1605124864"/>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605126912"/>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
          <c:y val="0.0143836941007317"/>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1.0E9</c:v>
                </c:pt>
                <c:pt idx="1">
                  <c:v>1.0E8</c:v>
                </c:pt>
                <c:pt idx="2" formatCode="General">
                  <c:v>100000.0</c:v>
                </c:pt>
              </c:numCache>
            </c:numRef>
          </c:val>
          <c:extLst xmlns:c16r2="http://schemas.microsoft.com/office/drawing/2015/06/char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592353280"/>
        <c:axId val="-1592350528"/>
      </c:barChart>
      <c:catAx>
        <c:axId val="-15923532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592350528"/>
        <c:crosses val="autoZero"/>
        <c:auto val="1"/>
        <c:lblAlgn val="ctr"/>
        <c:lblOffset val="100"/>
        <c:noMultiLvlLbl val="0"/>
      </c:catAx>
      <c:valAx>
        <c:axId val="-1592350528"/>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en-US"/>
          </a:p>
        </c:txPr>
        <c:crossAx val="-1592353280"/>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present a query-driven network telemetry system that is both flexible as</a:t>
            </a:r>
            <a:r>
              <a:rPr lang="en-US" baseline="0" dirty="0"/>
              <a:t> well as scalable</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Allowing operators to express their program processing all the packets in the network sets us up for a huge scalability challenge.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need to figure out how we can execute these</a:t>
            </a:r>
            <a:r>
              <a:rPr lang="en-US" baseline="0" dirty="0"/>
              <a:t> flexible </a:t>
            </a:r>
            <a:r>
              <a:rPr lang="en-US" dirty="0"/>
              <a:t>queries for high-volume traffic and that too in real time. </a:t>
            </a:r>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question we need to answer here is which target should we use to execute</a:t>
            </a:r>
            <a:r>
              <a:rPr lang="en-US" baseline="0" dirty="0"/>
              <a:t> these flexible queries?</a:t>
            </a:r>
          </a:p>
          <a:p>
            <a:pPr marL="228600" indent="-228600">
              <a:buAutoNum type="arabicPeriod"/>
            </a:pPr>
            <a:r>
              <a:rPr lang="en-US" baseline="0" dirty="0"/>
              <a:t>One option is to use CPU, they can match on both header as well as payload fields, they can perform any operation over the packet, and can support </a:t>
            </a:r>
            <a:r>
              <a:rPr lang="en-US" baseline="0" dirty="0" err="1"/>
              <a:t>stateful</a:t>
            </a:r>
            <a:r>
              <a:rPr lang="en-US" baseline="0" dirty="0"/>
              <a:t> operations that require </a:t>
            </a:r>
            <a:r>
              <a:rPr lang="en-US" baseline="0" dirty="0" err="1"/>
              <a:t>Gbs</a:t>
            </a:r>
            <a:r>
              <a:rPr lang="en-US" baseline="0" dirty="0"/>
              <a:t> of memory.</a:t>
            </a:r>
          </a:p>
          <a:p>
            <a:pPr marL="228600" indent="-228600">
              <a:buAutoNum type="arabicPeriod"/>
            </a:pPr>
            <a:r>
              <a:rPr lang="en-US" baseline="0" dirty="0"/>
              <a:t>But, their packet -processing capability is very slow.</a:t>
            </a:r>
          </a:p>
          <a:p>
            <a:pPr marL="228600" indent="-228600">
              <a:buAutoNum type="arabicPeriod"/>
            </a:pPr>
            <a:r>
              <a:rPr lang="en-US" baseline="0" dirty="0"/>
              <a:t>One can leverage advances made in the area of scalable stream processing to horizontally scale the computations,</a:t>
            </a:r>
          </a:p>
          <a:p>
            <a:pPr marL="228600" indent="-228600">
              <a:buAutoNum type="arabicPeriod"/>
            </a:pPr>
            <a:r>
              <a:rPr lang="en-US" baseline="0" dirty="0"/>
              <a:t>But, as they are not in-network solutions, they incur significant bandwidth costs</a:t>
            </a:r>
          </a:p>
          <a:p>
            <a:pPr marL="228600" indent="-228600">
              <a:buAutoNum type="arabicPeriod"/>
            </a:pPr>
            <a:r>
              <a:rPr lang="en-US" baseline="0" dirty="0"/>
              <a:t>The other option is programmable switches, though they can process packets at line rate, but they offer limited packet-processing and storage capabilities.</a:t>
            </a:r>
          </a:p>
          <a:p>
            <a:pPr marL="228600" indent="-228600">
              <a:buAutoNum type="arabicPeriod"/>
            </a:pPr>
            <a:r>
              <a:rPr lang="en-US" baseline="0" dirty="0"/>
              <a:t>Thus, unlike existing network-monitoring systems, we explored the idea of using both the targets for query execution, extracting the best of both worlds.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a:t>
            </a:r>
            <a:r>
              <a:rPr lang="en-US" dirty="0"/>
              <a:t>odern</a:t>
            </a:r>
            <a:r>
              <a:rPr lang="en-US" baseline="0" dirty="0"/>
              <a:t> Protocol Independent Switch Architecture devices consist of a programmable parser,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that can process user-defined packet formats and stores the parsed header fields in a fixed-length packet header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switch has multiple processing stages, each consisting of multiple reconfigurable match-action tables implemented using a block of TCAM memory, Arithmetic-Logic-Units for processing, and a limited amount of persistent state as SRAM memory.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pipeline consists of a fixed number of these stages, followed by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programmable </a:t>
            </a:r>
            <a:r>
              <a:rPr lang="en-US" baseline="0" dirty="0" err="1"/>
              <a:t>deparser</a:t>
            </a:r>
            <a:r>
              <a:rPr lang="en-US" baseline="0" dirty="0"/>
              <a:t>, that serializes a new packet out of the transformed packet header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Given this background, let’s compare the packet-processing model of PISA switches with the dataflow processing model inherent to stream processors.</a:t>
            </a:r>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12</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Both</a:t>
            </a:r>
            <a:r>
              <a:rPr lang="en-US" baseline="0" dirty="0"/>
              <a:t> dataflow and data plane processing models can be represented as a pipeline of processing units that transform some structured data.</a:t>
            </a:r>
          </a:p>
          <a:p>
            <a:pPr marL="228600" indent="-228600">
              <a:buAutoNum type="arabicPeriod"/>
            </a:pPr>
            <a:r>
              <a:rPr lang="en-US" baseline="0" dirty="0"/>
              <a:t>In the dataflow model, these processing units are dataflow operators such as filter, map, and reduce. In the data plane, they are match-action tables.</a:t>
            </a:r>
          </a:p>
          <a:p>
            <a:pPr marL="228600" indent="-228600">
              <a:buAutoNum type="arabicPeriod"/>
            </a:pPr>
            <a:r>
              <a:rPr lang="en-US" baseline="0" dirty="0"/>
              <a:t>Dataflow processing pipelines apply transformations over stream of tuples, and switches apply transformations over packets.  </a:t>
            </a:r>
          </a:p>
          <a:p>
            <a:pPr marL="228600" indent="-228600">
              <a:buAutoNum type="arabicPeriod"/>
            </a:pPr>
            <a:r>
              <a:rPr lang="en-US" baseline="0" dirty="0"/>
              <a:t>Though representing packet as a tuple is straightforward, but figuring out how to compile dataflow operators to match-action tables is non-trivial.</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start</a:t>
            </a:r>
            <a:r>
              <a:rPr lang="en-US" baseline="0" dirty="0"/>
              <a:t> by looking at what it takes to compile individual operators to match-action tables, one at a time.</a:t>
            </a:r>
          </a:p>
          <a:p>
            <a:pPr marL="228600" indent="-228600">
              <a:buAutoNum type="arabicPeriod"/>
            </a:pPr>
            <a:r>
              <a:rPr lang="en-US" dirty="0"/>
              <a:t>The filter</a:t>
            </a:r>
            <a:r>
              <a:rPr lang="en-US" baseline="0" dirty="0"/>
              <a:t> operator takes </a:t>
            </a:r>
          </a:p>
          <a:p>
            <a:pPr marL="228600" indent="-228600">
              <a:buAutoNum type="arabicPeriod"/>
            </a:pPr>
            <a:r>
              <a:rPr lang="en-US" baseline="0" dirty="0"/>
              <a:t>a stream of elements as input, and returns </a:t>
            </a:r>
          </a:p>
          <a:p>
            <a:pPr marL="228600" indent="-228600">
              <a:buAutoNum type="arabicPeriod"/>
            </a:pPr>
            <a:r>
              <a:rPr lang="en-US" baseline="0" dirty="0"/>
              <a:t>the set of elements that satisfy some predicate p.</a:t>
            </a:r>
          </a:p>
          <a:p>
            <a:pPr marL="228600" indent="-228600">
              <a:buAutoNum type="arabicPeriod"/>
            </a:pPr>
            <a:r>
              <a:rPr lang="en-US" dirty="0"/>
              <a:t>We can implement this with</a:t>
            </a:r>
            <a:r>
              <a:rPr lang="en-US" baseline="0" dirty="0"/>
              <a:t> </a:t>
            </a:r>
            <a:r>
              <a:rPr lang="en-US" dirty="0"/>
              <a:t>match-action tables by simply supplying p as the match component.</a:t>
            </a:r>
            <a:r>
              <a:rPr lang="en-US" baseline="0" dirty="0"/>
              <a:t>  </a:t>
            </a:r>
          </a:p>
          <a:p>
            <a:pPr marL="228600" indent="-228600">
              <a:buAutoNum type="arabicPeriod"/>
            </a:pPr>
            <a:r>
              <a:rPr lang="en-US" baseline="0" dirty="0"/>
              <a:t>If we return to the DNS reflection query we saw earlier, the predicate performs an exact match on the UDP source port.  </a:t>
            </a:r>
          </a:p>
          <a:p>
            <a:pPr marL="228600" indent="-228600">
              <a:buAutoNum type="arabicPeriod"/>
            </a:pPr>
            <a:r>
              <a:rPr lang="en-US" baseline="0" dirty="0"/>
              <a:t>We would implement this [🌀] directly in the match-action table as shown.</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a:t>
            </a:r>
            <a:r>
              <a:rPr lang="en-US" baseline="0" dirty="0"/>
              <a:t> reduce operator also takes a stream of elements as input and returns a single result that is the application of the function f over all elements.  </a:t>
            </a:r>
          </a:p>
          <a:p>
            <a:pPr marL="228600" indent="-228600">
              <a:buAutoNum type="arabicPeriod"/>
            </a:pPr>
            <a:r>
              <a:rPr lang="en-US" baseline="0" dirty="0"/>
              <a:t>Naturally, we break up the stream into windows of size (W) seconds to compute this function over a finite stream.</a:t>
            </a:r>
          </a:p>
          <a:p>
            <a:pPr marL="228600" indent="-228600">
              <a:buAutoNum type="arabicPeriod"/>
            </a:pPr>
            <a:r>
              <a:rPr lang="en-US" baseline="0" dirty="0"/>
              <a:t>Unlike map and filter, the reduce function requires some memory to store the intermediate value of the function between the arrival of successive elements.  </a:t>
            </a:r>
          </a:p>
          <a:p>
            <a:pPr marL="228600" indent="-228600">
              <a:buAutoNum type="arabicPeriod"/>
            </a:pPr>
            <a:r>
              <a:rPr lang="en-US" baseline="0" dirty="0"/>
              <a:t>Like the map operator, we would also apply the function f in the action body of a match-action table, but since </a:t>
            </a:r>
            <a:r>
              <a:rPr lang="en-US" baseline="0" dirty="0" err="1"/>
              <a:t>stateful</a:t>
            </a:r>
            <a:r>
              <a:rPr lang="en-US" baseline="0" dirty="0"/>
              <a:t> memory is implemented as a hash-table in PISA switches, we must first compute an index into the hash table before looking up the value stored in it.</a:t>
            </a:r>
          </a:p>
          <a:p>
            <a:pPr marL="228600" indent="-228600">
              <a:buAutoNum type="arabicPeriod"/>
            </a:pPr>
            <a:r>
              <a:rPr lang="en-US" baseline="0" dirty="0"/>
              <a:t>In the case of our example query, </a:t>
            </a:r>
          </a:p>
          <a:p>
            <a:pPr marL="685800" lvl="1" indent="-228600">
              <a:buAutoNum type="arabicPeriod"/>
            </a:pPr>
            <a:r>
              <a:rPr lang="en-US" baseline="0" dirty="0"/>
              <a:t>the first table computes an index by hashing the key of interest, in this case </a:t>
            </a:r>
            <a:r>
              <a:rPr lang="en-US" baseline="0" dirty="0" err="1"/>
              <a:t>dstIP</a:t>
            </a:r>
            <a:r>
              <a:rPr lang="en-US" baseline="0" dirty="0"/>
              <a:t>. </a:t>
            </a:r>
          </a:p>
          <a:p>
            <a:pPr marL="685800" lvl="1" indent="-228600">
              <a:buAutoNum type="arabicPeriod"/>
            </a:pPr>
            <a:r>
              <a:rPr lang="en-US" baseline="0" dirty="0"/>
              <a:t>The second table applies the function (sum) to the intermediate value and the next element (1).</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a:t>
            </a:r>
            <a:r>
              <a:rPr lang="en-US" baseline="0" dirty="0"/>
              <a:t> compile an entire query, we would just sequentially apply [🌀] the set of match-action tables generated by each individual operator.  Here the D1/D2 and R1/R2 abbreviate the first and second tables of the distinct and reduce operators, respectively.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a:t>
            </a:r>
            <a:r>
              <a:rPr lang="en-US" baseline="0" dirty="0"/>
              <a:t> far, we’ve seen how we can compile a query to a sequence of match action tables in the switch</a:t>
            </a:r>
          </a:p>
          <a:p>
            <a:pPr marL="228600" indent="-228600">
              <a:buAutoNum type="arabicPeriod"/>
            </a:pPr>
            <a:r>
              <a:rPr lang="en-US" baseline="0" dirty="0"/>
              <a:t>However, as the switches have limited compute and storage resources, system’s query planner decides how to partition the query between the switch and the stream processor</a:t>
            </a:r>
          </a:p>
          <a:p>
            <a:pPr marL="228600" indent="-228600">
              <a:buAutoNum type="arabicPeriod"/>
            </a:pPr>
            <a:r>
              <a:rPr lang="en-US" baseline="0" dirty="0"/>
              <a:t>After executing the subset of dataflow operators, the switch sends the output tuples to the stream processor for further processing..</a:t>
            </a:r>
          </a:p>
          <a:p>
            <a:pPr marL="228600" indent="-228600">
              <a:buAutoNum type="arabicPeriod"/>
            </a:pPr>
            <a:r>
              <a:rPr lang="en-US" baseline="0" dirty="0"/>
              <a:t>There are many ways in which the query planner can partition the given query, for each partitioning decision, it needs to answer two questions: </a:t>
            </a:r>
          </a:p>
          <a:p>
            <a:pPr marL="685800" lvl="1" indent="-228600">
              <a:buAutoNum type="arabicPeriod"/>
            </a:pPr>
            <a:r>
              <a:rPr lang="en-US" baseline="0" dirty="0"/>
              <a:t>Whether the switch has enough resources to execute the partitioned queries, and </a:t>
            </a:r>
          </a:p>
          <a:p>
            <a:pPr marL="685800" lvl="1" indent="-228600">
              <a:buAutoNum type="arabicPeriod"/>
            </a:pPr>
            <a:r>
              <a:rPr lang="en-US" baseline="0" dirty="0"/>
              <a:t>Whether the partitioning decision minimizes the load on the stream processor?</a:t>
            </a:r>
          </a:p>
          <a:p>
            <a:pPr marL="228600" lvl="0" indent="-228600">
              <a:buAutoNum type="arabicPeriod"/>
            </a:pPr>
            <a:r>
              <a:rPr lang="en-US" baseline="0" dirty="0"/>
              <a:t>The decision making might look simpler for a single query, but note that query planner needs to make partitioning decision for multiple queries.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a:t>
            </a:r>
            <a:r>
              <a:rPr lang="en-US" dirty="0"/>
              <a:t>e model this query-partitioning </a:t>
            </a:r>
            <a:r>
              <a:rPr lang="en-US" baseline="0" dirty="0"/>
              <a:t>problem as an Integer-Linear-Program. </a:t>
            </a:r>
          </a:p>
          <a:p>
            <a:pPr marL="228600" indent="-228600">
              <a:buAutoNum type="arabicPeriod"/>
            </a:pPr>
            <a:r>
              <a:rPr lang="en-US" baseline="0" dirty="0"/>
              <a:t>Here, query planner’s goal is to minimize the number of tuples sent to the stream processor subject to the [🌀] constraints of the underlying data plane target.</a:t>
            </a:r>
          </a:p>
          <a:p>
            <a:pPr marL="228600" indent="-228600">
              <a:buAutoNum type="arabicPeriod"/>
            </a:pPr>
            <a:r>
              <a:rPr lang="en-US" baseline="0" dirty="0"/>
              <a:t>More concretely, we take into consideration: the size of the packet header vector, the number of actions per stage, the amount of </a:t>
            </a:r>
            <a:r>
              <a:rPr lang="en-US" baseline="0" dirty="0" err="1"/>
              <a:t>stateful</a:t>
            </a:r>
            <a:r>
              <a:rPr lang="en-US" baseline="0" dirty="0"/>
              <a:t> memory per stage, and the total number of stages </a:t>
            </a:r>
          </a:p>
          <a:p>
            <a:pPr marL="228600" indent="-228600">
              <a:buAutoNum type="arabicPeriod"/>
            </a:pPr>
            <a:r>
              <a:rPr lang="en-US" baseline="0" dirty="0"/>
              <a:t>The query planner uses representative packet traces to estimate the resource requirements for individual operators and how partitioning decisions affect the load at the stream processor.</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and</a:t>
            </a:r>
            <a:r>
              <a:rPr lang="en-US" baseline="0" dirty="0"/>
              <a:t> setup</a:t>
            </a:r>
          </a:p>
          <a:p>
            <a:r>
              <a:rPr lang="en-US" baseline="0" dirty="0"/>
              <a:t>Build intuition that we expect multiple orders of magnitude reduction</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19</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The onus of making the net</a:t>
            </a:r>
            <a:r>
              <a:rPr lang="en-US" sz="2400" b="0" i="0" u="none" strike="noStrike" kern="1200" baseline="0" dirty="0">
                <a:solidFill>
                  <a:schemeClr val="tx1"/>
                </a:solidFill>
                <a:effectLst/>
                <a:latin typeface="+mn-lt"/>
                <a:ea typeface="+mn-ea"/>
                <a:cs typeface="+mn-cs"/>
              </a:rPr>
              <a:t> work </a:t>
            </a:r>
            <a:r>
              <a:rPr lang="en-US" sz="2400" b="0" i="0" u="none" strike="noStrike" kern="1200" dirty="0">
                <a:solidFill>
                  <a:schemeClr val="tx1"/>
                </a:solidFill>
                <a:effectLst/>
                <a:latin typeface="+mn-lt"/>
                <a:ea typeface="+mn-ea"/>
                <a:cs typeface="+mn-cs"/>
              </a:rPr>
              <a:t>is on network operators managing these networks.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However, in recent years with the exponential growth in Internet-connected devices and applications, the complexity of network management has increased significantly.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To keep the network running, they need continuously handle various network events such as </a:t>
            </a:r>
            <a:r>
              <a:rPr lang="en-US" sz="2400" b="0" i="0" u="none" strike="noStrike" kern="1200" baseline="0" dirty="0">
                <a:solidFill>
                  <a:schemeClr val="tx1"/>
                </a:solidFill>
                <a:effectLst/>
                <a:latin typeface="+mn-lt"/>
                <a:ea typeface="+mn-ea"/>
                <a:cs typeface="+mn-cs"/>
              </a:rPr>
              <a:t>outages, network congestion, and cyber attacks.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To handle all these events, they need to detect these events in real time, </a:t>
            </a:r>
            <a:r>
              <a:rPr lang="en-US" sz="2400" b="0" i="0" u="none" strike="noStrike" kern="1200" baseline="0" dirty="0" err="1">
                <a:solidFill>
                  <a:schemeClr val="tx1"/>
                </a:solidFill>
                <a:effectLst/>
                <a:latin typeface="+mn-lt"/>
                <a:ea typeface="+mn-ea"/>
                <a:cs typeface="+mn-cs"/>
              </a:rPr>
              <a:t>ie</a:t>
            </a:r>
            <a:r>
              <a:rPr lang="en-US" sz="2400" b="0" i="0" u="none" strike="noStrike" kern="1200" baseline="0" dirty="0">
                <a:solidFill>
                  <a:schemeClr val="tx1"/>
                </a:solidFill>
                <a:effectLst/>
                <a:latin typeface="+mn-lt"/>
                <a:ea typeface="+mn-ea"/>
                <a:cs typeface="+mn-cs"/>
              </a:rPr>
              <a:t> perform network monitoring.</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Argue that one order is not</a:t>
            </a:r>
            <a:r>
              <a:rPr lang="en-US" baseline="0" dirty="0"/>
              <a:t> enough.</a:t>
            </a:r>
            <a:endParaRPr lang="en-US" dirty="0"/>
          </a:p>
          <a:p>
            <a:r>
              <a:rPr lang="en-US" dirty="0"/>
              <a:t>Let’s try</a:t>
            </a:r>
            <a:r>
              <a:rPr lang="en-US" baseline="0" dirty="0"/>
              <a:t> to </a:t>
            </a:r>
            <a:r>
              <a:rPr lang="en-US" dirty="0"/>
              <a:t>understand</a:t>
            </a:r>
            <a:r>
              <a:rPr lang="en-US" baseline="0" dirty="0"/>
              <a:t> why we don’t see expected gains with query partitioning.</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observed that for many </a:t>
            </a:r>
            <a:r>
              <a:rPr lang="en-US" baseline="0" dirty="0" err="1"/>
              <a:t>stateful</a:t>
            </a:r>
            <a:r>
              <a:rPr lang="en-US" baseline="0" dirty="0"/>
              <a:t> operations, the amount of </a:t>
            </a:r>
            <a:r>
              <a:rPr lang="en-US" baseline="0" dirty="0" err="1"/>
              <a:t>stateful</a:t>
            </a:r>
            <a:r>
              <a:rPr lang="en-US" baseline="0" dirty="0"/>
              <a:t> memory required was more than what’s available in the switch.</a:t>
            </a:r>
          </a:p>
          <a:p>
            <a:r>
              <a:rPr lang="en-US" baseline="0" dirty="0"/>
              <a:t>We then started exploring how we can reduce the memory footprint of </a:t>
            </a:r>
            <a:r>
              <a:rPr lang="en-US" baseline="0" dirty="0" err="1"/>
              <a:t>stateful</a:t>
            </a:r>
            <a:r>
              <a:rPr lang="en-US" baseline="0" dirty="0"/>
              <a:t> operators.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21</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We observed that most monitoring tasks are looking for a needle in a haystack. For example, for the reflection attack query, there are only few victims compared to millions of hosts in the network. The question is, how can we avoid wasting limited resources over haystack and focus on those tiny needles. </a:t>
            </a:r>
          </a:p>
        </p:txBody>
      </p:sp>
      <p:sp>
        <p:nvSpPr>
          <p:cNvPr id="4" name="Slide Number Placeholder 3"/>
          <p:cNvSpPr>
            <a:spLocks noGrp="1"/>
          </p:cNvSpPr>
          <p:nvPr>
            <p:ph type="sldNum" sz="quarter" idx="10"/>
          </p:nvPr>
        </p:nvSpPr>
        <p:spPr/>
        <p:txBody>
          <a:bodyPr/>
          <a:lstStyle/>
          <a:p>
            <a:fld id="{6937901C-08B4-6F48-8C7E-553DA0B03668}" type="slidenum">
              <a:rPr lang="en-US" smtClean="0"/>
              <a:t>22</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executing queries at coarser levels have smaller memory footprint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field </a:t>
            </a:r>
            <a:r>
              <a:rPr lang="en-US" dirty="0" err="1"/>
              <a:t>dstIP</a:t>
            </a:r>
            <a:r>
              <a:rPr lang="en-US" dirty="0"/>
              <a:t> is hierarchical in nature. This ensures that executing queries at coarser levels does not miss the needles of interest. </a:t>
            </a:r>
          </a:p>
          <a:p>
            <a:r>
              <a:rPr lang="en-US" dirty="0"/>
              <a:t>There are more packet fields that have hierarchical structure such as source IP address, domain name state, location etc. </a:t>
            </a:r>
          </a:p>
          <a:p>
            <a:r>
              <a:rPr lang="en-US" dirty="0"/>
              <a:t>Now let’s see how we can use these observation to scale query execution.</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25</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deciding which query to refine iteratively, which packet field to use for refinement, and how to make query-specific refinement plans w/o requiring any input from network operators is non-trivial.</a:t>
            </a:r>
          </a:p>
          <a:p>
            <a:r>
              <a:rPr lang="en-US" dirty="0"/>
              <a:t>Now that we understand how Sonata makes partitioning and refinement plans, let’s see how efficient are these two techniques to reduce the workload at the stream processor. </a:t>
            </a:r>
          </a:p>
        </p:txBody>
      </p:sp>
      <p:sp>
        <p:nvSpPr>
          <p:cNvPr id="4" name="Slide Number Placeholder 3"/>
          <p:cNvSpPr>
            <a:spLocks noGrp="1"/>
          </p:cNvSpPr>
          <p:nvPr>
            <p:ph type="sldNum" sz="quarter" idx="10"/>
          </p:nvPr>
        </p:nvSpPr>
        <p:spPr/>
        <p:txBody>
          <a:bodyPr/>
          <a:lstStyle/>
          <a:p>
            <a:fld id="{6937901C-08B4-6F48-8C7E-553DA0B03668}" type="slidenum">
              <a:rPr lang="en-US" smtClean="0"/>
              <a:t>27</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start with</a:t>
            </a:r>
            <a:r>
              <a:rPr lang="en-US" baseline="0" dirty="0"/>
              <a:t> a [🌀] set of input queries, that are submitted to [🌀] Sonata’s core which consists of the Query Planner and a Run time.  The Query planner communicates with a [🌀] data plane driver that communicates [🌀]  the constraints of the available data plane targets as input to the Query planning ILP.  The Query Planner computes the best partitioning plan given the set of input queries, the data plane constraints, and the training data and [🌀] sends the partitioned queries to the the respective drivers responsible for interacting with the [🌀]  data plane and stream processor components.  These drivers then [🌀] configure each component for their portion of the partitioned queries.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processing queries, [🌀] packets arrive from the network and are forwarded along their original forwarding path.  However, when a given packet satisfies a query that must be reported, The switch [🌀] clones those packets to an [🌀] emitter which receives [🌀] a parsing configuration from the runtime to convert the packet cloned from the switch into a tuple that [🌀] can be consumed by the stream processor.  Which ultimately reports [🌀] the final results of the input queries to the runtime.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29</a:t>
            </a:fld>
            <a:endParaRPr lang="en-US"/>
          </a:p>
        </p:txBody>
      </p:sp>
    </p:spTree>
    <p:extLst>
      <p:ext uri="{BB962C8B-B14F-4D97-AF65-F5344CB8AC3E}">
        <p14:creationId xmlns:p14="http://schemas.microsoft.com/office/powerpoint/2010/main" val="642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better understand the requirements</a:t>
            </a:r>
            <a:r>
              <a:rPr lang="en-US" baseline="0" dirty="0"/>
              <a:t> of a network monitoring system, </a:t>
            </a:r>
          </a:p>
          <a:p>
            <a:pPr marL="228600" indent="-228600">
              <a:buAutoNum type="arabicPeriod"/>
            </a:pPr>
            <a:r>
              <a:rPr lang="en-US" baseline="0" dirty="0"/>
              <a:t>L</a:t>
            </a:r>
            <a:r>
              <a:rPr lang="en-US" dirty="0"/>
              <a:t>et us consider a</a:t>
            </a:r>
            <a:r>
              <a:rPr lang="en-US" baseline="0" dirty="0"/>
              <a:t> network </a:t>
            </a:r>
            <a:r>
              <a:rPr lang="en-US" dirty="0"/>
              <a:t>task where the operators wants to know whether any</a:t>
            </a:r>
            <a:r>
              <a:rPr lang="en-US" baseline="0" dirty="0"/>
              <a:t> host in the network is a victim of a </a:t>
            </a:r>
            <a:r>
              <a:rPr lang="en-US" dirty="0"/>
              <a:t>DNS Reflection attack.</a:t>
            </a:r>
          </a:p>
          <a:p>
            <a:r>
              <a:rPr lang="en-US" dirty="0"/>
              <a:t>2. In this attack, an attacker </a:t>
            </a:r>
            <a:r>
              <a:rPr lang="en-US" baseline="0" dirty="0"/>
              <a:t>sends spoofed DNS requests to </a:t>
            </a:r>
            <a:r>
              <a:rPr lang="en-US" dirty="0"/>
              <a:t>public DNS resolvers, </a:t>
            </a:r>
          </a:p>
          <a:p>
            <a:r>
              <a:rPr lang="en-US" dirty="0"/>
              <a:t>3. Response</a:t>
            </a:r>
            <a:r>
              <a:rPr lang="en-US" baseline="0" dirty="0"/>
              <a:t> to these requests get reflected to the victim, </a:t>
            </a:r>
            <a:r>
              <a:rPr lang="en-US" dirty="0"/>
              <a:t>who becomes overwhelmed as the number o</a:t>
            </a:r>
            <a:r>
              <a:rPr lang="en-US" baseline="0" dirty="0"/>
              <a:t>f responses </a:t>
            </a:r>
            <a:r>
              <a:rPr lang="en-US" dirty="0"/>
              <a:t>grow large</a:t>
            </a:r>
          </a:p>
          <a:p>
            <a:r>
              <a:rPr lang="en-US" dirty="0"/>
              <a:t>4.To detect victims of such</a:t>
            </a:r>
            <a:r>
              <a:rPr lang="en-US" baseline="0" dirty="0"/>
              <a:t> an attack, network operator needs to identify hosts that receive DNS responses from too many unique sources</a:t>
            </a:r>
            <a:endParaRPr lang="en-US" dirty="0"/>
          </a:p>
          <a:p>
            <a:r>
              <a:rPr lang="en-US" dirty="0"/>
              <a:t>5. Note</a:t>
            </a:r>
            <a:r>
              <a:rPr lang="en-US" baseline="0" dirty="0"/>
              <a:t> that here, network operator is trying to extract an aggregate metric from a subset of traffic.</a:t>
            </a:r>
          </a:p>
          <a:p>
            <a:r>
              <a:rPr lang="en-US" baseline="0" dirty="0"/>
              <a:t>6. In general, there are so many ways in which network operators would like to specify which subset of traffic it is interested in, and which metric it wants to extract.</a:t>
            </a:r>
          </a:p>
          <a:p>
            <a:r>
              <a:rPr lang="en-US" baseline="0" dirty="0"/>
              <a:t>7. Thus, it is critical that network monitoring systems are as flexible as possible.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30</a:t>
            </a:fld>
            <a:endParaRPr lang="en-US"/>
          </a:p>
        </p:txBody>
      </p:sp>
    </p:spTree>
    <p:extLst>
      <p:ext uri="{BB962C8B-B14F-4D97-AF65-F5344CB8AC3E}">
        <p14:creationId xmlns:p14="http://schemas.microsoft.com/office/powerpoint/2010/main" val="62858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31</a:t>
            </a:fld>
            <a:endParaRPr lang="en-US"/>
          </a:p>
        </p:txBody>
      </p:sp>
    </p:spTree>
    <p:extLst>
      <p:ext uri="{BB962C8B-B14F-4D97-AF65-F5344CB8AC3E}">
        <p14:creationId xmlns:p14="http://schemas.microsoft.com/office/powerpoint/2010/main" val="1281235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32</a:t>
            </a:fld>
            <a:endParaRPr lang="en-US"/>
          </a:p>
        </p:txBody>
      </p:sp>
    </p:spTree>
    <p:extLst>
      <p:ext uri="{BB962C8B-B14F-4D97-AF65-F5344CB8AC3E}">
        <p14:creationId xmlns:p14="http://schemas.microsoft.com/office/powerpoint/2010/main" val="400280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33</a:t>
            </a:fld>
            <a:endParaRPr lang="en-US"/>
          </a:p>
        </p:txBody>
      </p:sp>
    </p:spTree>
    <p:extLst>
      <p:ext uri="{BB962C8B-B14F-4D97-AF65-F5344CB8AC3E}">
        <p14:creationId xmlns:p14="http://schemas.microsoft.com/office/powerpoint/2010/main" val="364082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34</a:t>
            </a:fld>
            <a:endParaRPr lang="en-US"/>
          </a:p>
        </p:txBody>
      </p:sp>
    </p:spTree>
    <p:extLst>
      <p:ext uri="{BB962C8B-B14F-4D97-AF65-F5344CB8AC3E}">
        <p14:creationId xmlns:p14="http://schemas.microsoft.com/office/powerpoint/2010/main" val="3845170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35</a:t>
            </a:fld>
            <a:endParaRPr lang="en-US"/>
          </a:p>
        </p:txBody>
      </p:sp>
    </p:spTree>
    <p:extLst>
      <p:ext uri="{BB962C8B-B14F-4D97-AF65-F5344CB8AC3E}">
        <p14:creationId xmlns:p14="http://schemas.microsoft.com/office/powerpoint/2010/main" val="1301703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36</a:t>
            </a:fld>
            <a:endParaRPr lang="en-US"/>
          </a:p>
        </p:txBody>
      </p:sp>
    </p:spTree>
    <p:extLst>
      <p:ext uri="{BB962C8B-B14F-4D97-AF65-F5344CB8AC3E}">
        <p14:creationId xmlns:p14="http://schemas.microsoft.com/office/powerpoint/2010/main" val="2597638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37</a:t>
            </a:fld>
            <a:endParaRPr lang="en-US"/>
          </a:p>
        </p:txBody>
      </p:sp>
    </p:spTree>
    <p:extLst>
      <p:ext uri="{BB962C8B-B14F-4D97-AF65-F5344CB8AC3E}">
        <p14:creationId xmlns:p14="http://schemas.microsoft.com/office/powerpoint/2010/main" val="173629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We have designed and implemented a query-driven network monitoring system which is </a:t>
            </a:r>
          </a:p>
          <a:p>
            <a:pPr marL="685800" lvl="1" indent="-228600">
              <a:buAutoNum type="arabicPeriod"/>
            </a:pPr>
            <a:r>
              <a:rPr lang="en-US" baseline="0" dirty="0"/>
              <a:t>Flexible, network operators can express wide range of monitoring tasks as dataflow queries over packet tuples in less than 20 lines of code</a:t>
            </a:r>
          </a:p>
          <a:p>
            <a:pPr marL="685800" lvl="1" indent="-228600">
              <a:buAutoNum type="arabicPeriod"/>
            </a:pPr>
            <a:r>
              <a:rPr lang="en-US" baseline="0" dirty="0"/>
              <a:t>Scalable, which uses query partitioning and refinement algorithms to reduce the workload by 4 orders of magnitude.</a:t>
            </a:r>
          </a:p>
          <a:p>
            <a:pPr marL="228600" indent="-228600">
              <a:buAutoNum type="arabicPeriod"/>
            </a:pPr>
            <a:r>
              <a:rPr lang="en-US" baseline="0" dirty="0"/>
              <a:t>Though Sonata is a step forward in the right direction, it provides a foundation for much future work.</a:t>
            </a:r>
          </a:p>
        </p:txBody>
      </p:sp>
      <p:sp>
        <p:nvSpPr>
          <p:cNvPr id="4" name="Slide Number Placeholder 3"/>
          <p:cNvSpPr>
            <a:spLocks noGrp="1"/>
          </p:cNvSpPr>
          <p:nvPr>
            <p:ph type="sldNum" sz="quarter" idx="10"/>
          </p:nvPr>
        </p:nvSpPr>
        <p:spPr/>
        <p:txBody>
          <a:bodyPr/>
          <a:lstStyle/>
          <a:p>
            <a:fld id="{5E7036E8-6A70-5742-9E51-BEBE5E9E7346}" type="slidenum">
              <a:rPr lang="en-US" smtClean="0"/>
              <a:t>38</a:t>
            </a:fld>
            <a:endParaRPr lang="en-US"/>
          </a:p>
        </p:txBody>
      </p:sp>
    </p:spTree>
    <p:extLst>
      <p:ext uri="{BB962C8B-B14F-4D97-AF65-F5344CB8AC3E}">
        <p14:creationId xmlns:p14="http://schemas.microsoft.com/office/powerpoint/2010/main" val="336446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1.To efficiently monitor wide range of</a:t>
            </a:r>
            <a:r>
              <a:rPr lang="en-US" baseline="0" dirty="0"/>
              <a:t> network events</a:t>
            </a:r>
            <a:r>
              <a:rPr lang="en-US" dirty="0"/>
              <a:t>, on one hand monitoring systems</a:t>
            </a:r>
            <a:r>
              <a:rPr lang="en-US" baseline="0" dirty="0"/>
              <a:t> need to support </a:t>
            </a:r>
            <a:r>
              <a:rPr lang="en-US" dirty="0"/>
              <a:t>limitless creativity,</a:t>
            </a:r>
            <a:r>
              <a:rPr lang="en-US" baseline="0" dirty="0"/>
              <a:t> letting operators express </a:t>
            </a:r>
            <a:r>
              <a:rPr lang="en-US" dirty="0"/>
              <a:t>queries to figure out what’s going on in the network</a:t>
            </a:r>
          </a:p>
          <a:p>
            <a:r>
              <a:rPr lang="en-US" dirty="0"/>
              <a:t>2. But, on the other hand network</a:t>
            </a:r>
            <a:r>
              <a:rPr lang="en-US" baseline="0" dirty="0"/>
              <a:t> monitoring systems</a:t>
            </a:r>
            <a:r>
              <a:rPr lang="en-US" dirty="0"/>
              <a:t> only have limited compute and storage resources to use.</a:t>
            </a:r>
          </a:p>
          <a:p>
            <a:r>
              <a:rPr lang="en-US" dirty="0"/>
              <a:t>3. This creates</a:t>
            </a:r>
            <a:r>
              <a:rPr lang="en-US" baseline="0" dirty="0"/>
              <a:t> a fundamental gap between desired flexibility and scalability.</a:t>
            </a:r>
          </a:p>
          <a:p>
            <a:r>
              <a:rPr lang="en-US" baseline="0" dirty="0"/>
              <a:t>4. In today’s talk, I will show </a:t>
            </a:r>
            <a:r>
              <a:rPr lang="en-US" dirty="0"/>
              <a:t>how Sonata fills this gap.</a:t>
            </a:r>
          </a:p>
          <a:p>
            <a:r>
              <a:rPr lang="en-US" dirty="0"/>
              <a:t>5. More</a:t>
            </a:r>
            <a:r>
              <a:rPr lang="en-US" baseline="0" dirty="0"/>
              <a:t> specifically, </a:t>
            </a:r>
            <a:r>
              <a:rPr lang="en-US" sz="1200" b="0" i="0" u="none" strike="noStrike" kern="1200" dirty="0">
                <a:solidFill>
                  <a:schemeClr val="tx1"/>
                </a:solidFill>
                <a:effectLst/>
                <a:latin typeface="+mn-lt"/>
                <a:ea typeface="+mn-ea"/>
                <a:cs typeface="+mn-cs"/>
              </a:rPr>
              <a:t>I will show how we designed programming abstractions that made it easier for network operators to express queries for network</a:t>
            </a:r>
            <a:r>
              <a:rPr lang="en-US" sz="1200" b="0" i="0" u="none" strike="noStrike" kern="1200" baseline="0" dirty="0">
                <a:solidFill>
                  <a:schemeClr val="tx1"/>
                </a:solidFill>
                <a:effectLst/>
                <a:latin typeface="+mn-lt"/>
                <a:ea typeface="+mn-ea"/>
                <a:cs typeface="+mn-cs"/>
              </a:rPr>
              <a:t> monitoring</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6. Algorithms that we developed to make the best use of limited compute and storage resources;</a:t>
            </a:r>
          </a:p>
          <a:p>
            <a:r>
              <a:rPr lang="en-US" sz="1200" b="0" i="0" u="none" strike="noStrike" kern="1200" dirty="0">
                <a:solidFill>
                  <a:schemeClr val="tx1"/>
                </a:solidFill>
                <a:effectLst/>
                <a:latin typeface="+mn-lt"/>
                <a:ea typeface="+mn-ea"/>
                <a:cs typeface="+mn-cs"/>
              </a:rPr>
              <a:t>7. And the system</a:t>
            </a:r>
            <a:r>
              <a:rPr lang="en-US" sz="1200" b="0" i="0" u="none" strike="noStrike" kern="1200" baseline="0" dirty="0">
                <a:solidFill>
                  <a:schemeClr val="tx1"/>
                </a:solidFill>
                <a:effectLst/>
                <a:latin typeface="+mn-lt"/>
                <a:ea typeface="+mn-ea"/>
                <a:cs typeface="+mn-cs"/>
              </a:rPr>
              <a:t> we built</a:t>
            </a:r>
            <a:r>
              <a:rPr lang="en-US" sz="1200" b="0" i="0" u="none" strike="noStrike" kern="1200" dirty="0">
                <a:solidFill>
                  <a:schemeClr val="tx1"/>
                </a:solidFill>
                <a:effectLst/>
                <a:latin typeface="+mn-lt"/>
                <a:ea typeface="+mn-ea"/>
                <a:cs typeface="+mn-cs"/>
              </a:rPr>
              <a:t> that glues the high-level abstractions to the low-level algorithms.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Clearly building such a flexible and</a:t>
            </a:r>
            <a:r>
              <a:rPr lang="en-US" baseline="0" dirty="0"/>
              <a:t> scalable network-</a:t>
            </a:r>
            <a:r>
              <a:rPr lang="en-US" dirty="0"/>
              <a:t>monitoring system is challenging.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It requires addressing two key challenges: how to let network operators express queries for a wide-range of monitoring tasks with as much flexibility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figure out how to scale the execution of these flexible queries for high volume traffic and that too in real-time. </a:t>
            </a:r>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let’s first talk about the programming abstractions.</a:t>
            </a:r>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1 Packets in the network</a:t>
            </a:r>
            <a:r>
              <a:rPr lang="en-US" baseline="0" dirty="0"/>
              <a:t> not only </a:t>
            </a:r>
            <a:r>
              <a:rPr lang="en-US" dirty="0"/>
              <a:t>carry information in their header fields and payload, but also the meta information about the state of the underlying network, such as the time when a packet arrives at a switch or number of hops it traversed in the network etc.</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Unlike many existing network monitoring systems, that operate at coarser level of granularity, Sonata lets network operators treat packet fields as tuple, capturing all the required information.</a:t>
            </a:r>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9651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20951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onata.cs.princeton.edu/" TargetMode="External"/><Relationship Id="rId4" Type="http://schemas.openxmlformats.org/officeDocument/2006/relationships/hyperlink" Target="https://github.com/sonata-princeton"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r>
              <a:rPr lang="en-US" sz="4800" b="1" dirty="0">
                <a:solidFill>
                  <a:srgbClr val="FF0000"/>
                </a:solidFill>
                <a:latin typeface="Helvetica Neue Condensed" charset="0"/>
                <a:ea typeface="Helvetica Neue Condensed" charset="0"/>
                <a:cs typeface="Helvetica Neue Condensed" charset="0"/>
              </a:rPr>
              <a:t/>
            </a:r>
            <a:br>
              <a:rPr lang="en-US" sz="4800" b="1" dirty="0">
                <a:solidFill>
                  <a:srgbClr val="FF0000"/>
                </a:solidFill>
                <a:latin typeface="Helvetica Neue Condensed" charset="0"/>
                <a:ea typeface="Helvetica Neue Condensed" charset="0"/>
                <a:cs typeface="Helvetica Neue Condensed" charset="0"/>
              </a:rPr>
            </a:br>
            <a:r>
              <a:rPr lang="en-US" b="1" dirty="0">
                <a:solidFill>
                  <a:schemeClr val="tx1"/>
                </a:solidFill>
                <a:latin typeface="Helvetica Neue Condensed" charset="0"/>
                <a:ea typeface="Helvetica Neue Condensed" charset="0"/>
                <a:cs typeface="Helvetica Neue Condensed" charset="0"/>
              </a:rPr>
              <a:t>Query-driven Streaming Network Telemetry </a:t>
            </a:r>
          </a:p>
        </p:txBody>
      </p:sp>
      <p:sp>
        <p:nvSpPr>
          <p:cNvPr id="6" name="Subtitle 2"/>
          <p:cNvSpPr>
            <a:spLocks noGrp="1"/>
          </p:cNvSpPr>
          <p:nvPr>
            <p:ph type="subTitle" idx="1"/>
          </p:nvPr>
        </p:nvSpPr>
        <p:spPr>
          <a:xfrm>
            <a:off x="152400" y="3321934"/>
            <a:ext cx="8839200" cy="3383666"/>
          </a:xfrm>
        </p:spPr>
        <p:txBody>
          <a:bodyPr>
            <a:normAutofit fontScale="92500" lnSpcReduction="10000"/>
          </a:bodyPr>
          <a:lstStyle/>
          <a:p>
            <a:r>
              <a:rPr lang="en-US" sz="5400" b="1" dirty="0" smtClean="0">
                <a:solidFill>
                  <a:srgbClr val="FF8000"/>
                </a:solidFill>
                <a:latin typeface="Helvetica Neue" charset="0"/>
                <a:ea typeface="Helvetica Neue" charset="0"/>
                <a:cs typeface="Helvetica Neue" charset="0"/>
              </a:rPr>
              <a:t>Arpit Gupta</a:t>
            </a:r>
            <a:endParaRPr lang="en-US" sz="5400" b="1" dirty="0">
              <a:solidFill>
                <a:srgbClr val="FF8000"/>
              </a:solidFill>
              <a:latin typeface="Helvetica Neue" charset="0"/>
              <a:ea typeface="Helvetica Neue" charset="0"/>
              <a:cs typeface="Helvetica Neue" charset="0"/>
            </a:endParaRPr>
          </a:p>
          <a:p>
            <a:r>
              <a:rPr lang="en-US" sz="4400" dirty="0" smtClean="0">
                <a:latin typeface="Helvetica Neue" charset="0"/>
                <a:ea typeface="Helvetica Neue" charset="0"/>
                <a:cs typeface="Helvetica Neue" charset="0"/>
              </a:rPr>
              <a:t>Columbia University</a:t>
            </a:r>
          </a:p>
          <a:p>
            <a:pPr>
              <a:lnSpc>
                <a:spcPct val="120000"/>
              </a:lnSpc>
            </a:pPr>
            <a:endParaRPr lang="en-US" sz="3100" dirty="0" smtClean="0">
              <a:latin typeface="Helvetica Neue" charset="0"/>
              <a:ea typeface="Helvetica Neue" charset="0"/>
              <a:cs typeface="Helvetica Neue" charset="0"/>
            </a:endParaRPr>
          </a:p>
          <a:p>
            <a:pPr>
              <a:lnSpc>
                <a:spcPct val="120000"/>
              </a:lnSpc>
            </a:pPr>
            <a:r>
              <a:rPr lang="en-US" sz="3100" b="1" dirty="0" smtClean="0">
                <a:latin typeface="Helvetica Neue" charset="0"/>
                <a:ea typeface="Helvetica Neue" charset="0"/>
                <a:cs typeface="Helvetica Neue" charset="0"/>
              </a:rPr>
              <a:t>Rob Harrison</a:t>
            </a:r>
            <a:r>
              <a:rPr lang="en-US" sz="3100" dirty="0" smtClean="0">
                <a:latin typeface="Helvetica Neue" charset="0"/>
                <a:ea typeface="Helvetica Neue" charset="0"/>
                <a:cs typeface="Helvetica Neue" charset="0"/>
              </a:rPr>
              <a:t>, Marco </a:t>
            </a:r>
            <a:r>
              <a:rPr lang="en-US" sz="3100" dirty="0" err="1" smtClean="0">
                <a:latin typeface="Helvetica Neue" charset="0"/>
                <a:ea typeface="Helvetica Neue" charset="0"/>
                <a:cs typeface="Helvetica Neue" charset="0"/>
              </a:rPr>
              <a:t>Canini</a:t>
            </a:r>
            <a:r>
              <a:rPr lang="en-US" sz="3100" dirty="0" smtClean="0">
                <a:latin typeface="Helvetica Neue" charset="0"/>
                <a:ea typeface="Helvetica Neue" charset="0"/>
                <a:cs typeface="Helvetica Neue" charset="0"/>
              </a:rPr>
              <a:t>, </a:t>
            </a:r>
            <a:r>
              <a:rPr lang="en-US" sz="3100" b="1" dirty="0" smtClean="0">
                <a:latin typeface="Helvetica Neue" charset="0"/>
                <a:ea typeface="Helvetica Neue" charset="0"/>
                <a:cs typeface="Helvetica Neue" charset="0"/>
              </a:rPr>
              <a:t>Nick </a:t>
            </a:r>
            <a:r>
              <a:rPr lang="en-US" sz="3100" b="1" dirty="0" err="1" smtClean="0">
                <a:latin typeface="Helvetica Neue" charset="0"/>
                <a:ea typeface="Helvetica Neue" charset="0"/>
                <a:cs typeface="Helvetica Neue" charset="0"/>
              </a:rPr>
              <a:t>Feamster</a:t>
            </a:r>
            <a:r>
              <a:rPr lang="en-US" sz="3100" dirty="0" smtClean="0">
                <a:latin typeface="Helvetica Neue" charset="0"/>
                <a:ea typeface="Helvetica Neue" charset="0"/>
                <a:cs typeface="Helvetica Neue" charset="0"/>
              </a:rPr>
              <a:t>, </a:t>
            </a:r>
          </a:p>
          <a:p>
            <a:pPr>
              <a:lnSpc>
                <a:spcPct val="120000"/>
              </a:lnSpc>
            </a:pPr>
            <a:r>
              <a:rPr lang="en-US" sz="3100" dirty="0" smtClean="0">
                <a:latin typeface="Helvetica Neue" charset="0"/>
                <a:ea typeface="Helvetica Neue" charset="0"/>
                <a:cs typeface="Helvetica Neue" charset="0"/>
              </a:rPr>
              <a:t>Jennifer Rexford, </a:t>
            </a:r>
            <a:r>
              <a:rPr lang="en-US" sz="3100" b="1" dirty="0" smtClean="0">
                <a:latin typeface="Helvetica Neue" charset="0"/>
                <a:ea typeface="Helvetica Neue" charset="0"/>
                <a:cs typeface="Helvetica Neue" charset="0"/>
              </a:rPr>
              <a:t>Walter </a:t>
            </a:r>
            <a:r>
              <a:rPr lang="en-US" sz="3100" b="1" dirty="0" err="1" smtClean="0">
                <a:latin typeface="Helvetica Neue" charset="0"/>
                <a:ea typeface="Helvetica Neue" charset="0"/>
                <a:cs typeface="Helvetica Neue" charset="0"/>
              </a:rPr>
              <a:t>Willinger</a:t>
            </a:r>
            <a:endParaRPr lang="en-US" sz="3100" b="1"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a16="http://schemas.microsoft.com/office/drawing/2014/main" xmlns=""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a16="http://schemas.microsoft.com/office/drawing/2014/main" xmlns=""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a16="http://schemas.microsoft.com/office/drawing/2014/main" xmlns="" val="20000"/>
                    </a:ext>
                  </a:extLst>
                </a:gridCol>
                <a:gridCol w="3017828">
                  <a:extLst>
                    <a:ext uri="{9D8B030D-6E8A-4147-A177-3AD203B41FA5}">
                      <a16:colId xmlns:a16="http://schemas.microsoft.com/office/drawing/2014/main" xmlns=""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89145493"/>
                  </a:ext>
                </a:extLst>
              </a:tr>
            </a:tbl>
          </a:graphicData>
        </a:graphic>
      </p:graphicFrame>
      <p:graphicFrame>
        <p:nvGraphicFramePr>
          <p:cNvPr id="22" name="Content Placeholder 4">
            <a:extLst>
              <a:ext uri="{FF2B5EF4-FFF2-40B4-BE49-F238E27FC236}">
                <a16:creationId xmlns:a16="http://schemas.microsoft.com/office/drawing/2014/main" xmlns=""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a16="http://schemas.microsoft.com/office/drawing/2014/main" xmlns=""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89145493"/>
                  </a:ext>
                </a:extLst>
              </a:tr>
            </a:tbl>
          </a:graphicData>
        </a:graphic>
      </p:graphicFrame>
      <p:sp>
        <p:nvSpPr>
          <p:cNvPr id="12" name="Rectangle 11">
            <a:extLst>
              <a:ext uri="{FF2B5EF4-FFF2-40B4-BE49-F238E27FC236}">
                <a16:creationId xmlns:a16="http://schemas.microsoft.com/office/drawing/2014/main" xmlns="" id="{656510BB-822C-FD44-A7F3-BACCAB426E7A}"/>
              </a:ext>
            </a:extLst>
          </p:cNvPr>
          <p:cNvSpPr/>
          <p:nvPr/>
        </p:nvSpPr>
        <p:spPr>
          <a:xfrm>
            <a:off x="0" y="3589947"/>
            <a:ext cx="9144000" cy="298685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pic>
        <p:nvPicPr>
          <p:cNvPr id="15" name="Picture 14">
            <a:extLst>
              <a:ext uri="{FF2B5EF4-FFF2-40B4-BE49-F238E27FC236}">
                <a16:creationId xmlns:a16="http://schemas.microsoft.com/office/drawing/2014/main" xmlns=""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a16="http://schemas.microsoft.com/office/drawing/2014/main" xmlns=""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a16="http://schemas.microsoft.com/office/drawing/2014/main" xmlns=""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a16="http://schemas.microsoft.com/office/drawing/2014/main" xmlns=""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a16="http://schemas.microsoft.com/office/drawing/2014/main" xmlns=""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a16="http://schemas.microsoft.com/office/drawing/2014/main" xmlns=""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
        <p:nvSpPr>
          <p:cNvPr id="13" name="Rounded Rectangle 12">
            <a:extLst>
              <a:ext uri="{FF2B5EF4-FFF2-40B4-BE49-F238E27FC236}">
                <a16:creationId xmlns:a16="http://schemas.microsoft.com/office/drawing/2014/main" xmlns="" id="{DDB78E1C-FFA3-A746-B5BE-00F41780BD82}"/>
              </a:ext>
            </a:extLst>
          </p:cNvPr>
          <p:cNvSpPr/>
          <p:nvPr/>
        </p:nvSpPr>
        <p:spPr>
          <a:xfrm>
            <a:off x="185195" y="4094203"/>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12</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a16="http://schemas.microsoft.com/office/drawing/2014/main" xmlns=""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a16="http://schemas.microsoft.com/office/drawing/2014/main" xmlns="" id="{A6A7E5DE-C92A-BF45-8592-C1C9139887CE}"/>
              </a:ext>
            </a:extLst>
          </p:cNvPr>
          <p:cNvSpPr>
            <a:spLocks noGrp="1"/>
          </p:cNvSpPr>
          <p:nvPr>
            <p:ph type="sldNum" sz="quarter" idx="12"/>
          </p:nvPr>
        </p:nvSpPr>
        <p:spPr/>
        <p:txBody>
          <a:bodyPr/>
          <a:lstStyle/>
          <a:p>
            <a:fld id="{4748F3B0-5290-A241-88FF-F03DD1126586}" type="slidenum">
              <a:rPr lang="en-US" smtClean="0"/>
              <a:t>13</a:t>
            </a:fld>
            <a:endParaRPr lang="en-US"/>
          </a:p>
        </p:txBody>
      </p:sp>
      <p:sp>
        <p:nvSpPr>
          <p:cNvPr id="5" name="Rounded Rectangle 4">
            <a:extLst>
              <a:ext uri="{FF2B5EF4-FFF2-40B4-BE49-F238E27FC236}">
                <a16:creationId xmlns:a16="http://schemas.microsoft.com/office/drawing/2014/main" xmlns=""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a16="http://schemas.microsoft.com/office/drawing/2014/main" xmlns=""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a16="http://schemas.microsoft.com/office/drawing/2014/main" xmlns="" val="1281764713"/>
                    </a:ext>
                  </a:extLst>
                </a:gridCol>
                <a:gridCol w="2609354">
                  <a:extLst>
                    <a:ext uri="{9D8B030D-6E8A-4147-A177-3AD203B41FA5}">
                      <a16:colId xmlns:a16="http://schemas.microsoft.com/office/drawing/2014/main" xmlns="" val="20001"/>
                    </a:ext>
                  </a:extLst>
                </a:gridCol>
                <a:gridCol w="2609354">
                  <a:extLst>
                    <a:ext uri="{9D8B030D-6E8A-4147-A177-3AD203B41FA5}">
                      <a16:colId xmlns:a16="http://schemas.microsoft.com/office/drawing/2014/main" xmlns=""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a16="http://schemas.microsoft.com/office/drawing/2014/main" xmlns=""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56502804"/>
                  </a:ext>
                </a:extLst>
              </a:tr>
            </a:tbl>
          </a:graphicData>
        </a:graphic>
      </p:graphicFrame>
      <p:sp>
        <p:nvSpPr>
          <p:cNvPr id="15" name="Rectangle 14"/>
          <p:cNvSpPr/>
          <p:nvPr/>
        </p:nvSpPr>
        <p:spPr>
          <a:xfrm>
            <a:off x="2718016"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14</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xmlns=""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a16="http://schemas.microsoft.com/office/drawing/2014/main" xmlns=""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a16="http://schemas.microsoft.com/office/drawing/2014/main" xmlns=""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a16="http://schemas.microsoft.com/office/drawing/2014/main" xmlns="" val="20000"/>
                    </a:ext>
                  </a:extLst>
                </a:gridCol>
                <a:gridCol w="1500493">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xmlns=""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xmlns="" val="10002"/>
                  </a:ext>
                </a:extLst>
              </a:tr>
            </a:tbl>
          </a:graphicData>
        </a:graphic>
      </p:graphicFrame>
      <p:sp>
        <p:nvSpPr>
          <p:cNvPr id="25" name="Rectangle 24">
            <a:extLst>
              <a:ext uri="{FF2B5EF4-FFF2-40B4-BE49-F238E27FC236}">
                <a16:creationId xmlns:a16="http://schemas.microsoft.com/office/drawing/2014/main" xmlns=""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xmlns="" val="20000"/>
                    </a:ext>
                  </a:extLst>
                </a:gridCol>
                <a:gridCol w="2806994">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xmlns=""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xmlns=""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a16="http://schemas.microsoft.com/office/drawing/2014/main" xmlns=""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xmlns="" val="20000"/>
                    </a:ext>
                  </a:extLst>
                </a:gridCol>
                <a:gridCol w="2806994">
                  <a:extLst>
                    <a:ext uri="{9D8B030D-6E8A-4147-A177-3AD203B41FA5}">
                      <a16:colId xmlns:a16="http://schemas.microsoft.com/office/drawing/2014/main" xmlns=""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xmlns=""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xmlns="" val="10001"/>
                  </a:ext>
                </a:extLst>
              </a:tr>
            </a:tbl>
          </a:graphicData>
        </a:graphic>
      </p:graphicFrame>
      <p:sp>
        <p:nvSpPr>
          <p:cNvPr id="27" name="TextBox 26">
            <a:extLst>
              <a:ext uri="{FF2B5EF4-FFF2-40B4-BE49-F238E27FC236}">
                <a16:creationId xmlns:a16="http://schemas.microsoft.com/office/drawing/2014/main" xmlns=""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16</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17</a:t>
            </a:fld>
            <a:endParaRPr lang="en-US"/>
          </a:p>
        </p:txBody>
      </p:sp>
      <p:sp>
        <p:nvSpPr>
          <p:cNvPr id="6" name="Rounded Rectangle 5">
            <a:extLst>
              <a:ext uri="{FF2B5EF4-FFF2-40B4-BE49-F238E27FC236}">
                <a16:creationId xmlns:a16="http://schemas.microsoft.com/office/drawing/2014/main" xmlns=""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a16="http://schemas.microsoft.com/office/drawing/2014/main" xmlns=""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a16="http://schemas.microsoft.com/office/drawing/2014/main" xmlns=""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a16="http://schemas.microsoft.com/office/drawing/2014/main" xmlns=""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a16="http://schemas.microsoft.com/office/drawing/2014/main" xmlns=""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a16="http://schemas.microsoft.com/office/drawing/2014/main" xmlns=""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a16="http://schemas.microsoft.com/office/drawing/2014/main" xmlns=""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a16="http://schemas.microsoft.com/office/drawing/2014/main" xmlns=""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a16="http://schemas.microsoft.com/office/drawing/2014/main" xmlns=""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a16="http://schemas.microsoft.com/office/drawing/2014/main" xmlns=""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a16="http://schemas.microsoft.com/office/drawing/2014/main" xmlns=""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xmlns="" val="10004"/>
                  </a:ext>
                </a:extLst>
              </a:tr>
            </a:tbl>
          </a:graphicData>
        </a:graphic>
      </p:graphicFrame>
      <p:sp>
        <p:nvSpPr>
          <p:cNvPr id="393" name="Rounded Rectangle 392">
            <a:extLst>
              <a:ext uri="{FF2B5EF4-FFF2-40B4-BE49-F238E27FC236}">
                <a16:creationId xmlns:a16="http://schemas.microsoft.com/office/drawing/2014/main" xmlns=""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a16="http://schemas.microsoft.com/office/drawing/2014/main" xmlns=""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Princeton</a:t>
            </a: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a16="http://schemas.microsoft.com/office/drawing/2014/main" xmlns=""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a16="http://schemas.microsoft.com/office/drawing/2014/main" xmlns=""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a16="http://schemas.microsoft.com/office/drawing/2014/main" xmlns=""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a16="http://schemas.microsoft.com/office/drawing/2014/main" xmlns=""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a16="http://schemas.microsoft.com/office/drawing/2014/main" xmlns=""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a16="http://schemas.microsoft.com/office/drawing/2014/main" xmlns=""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a16="http://schemas.microsoft.com/office/drawing/2014/main" xmlns=""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a16="http://schemas.microsoft.com/office/drawing/2014/main" xmlns=""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a16="http://schemas.microsoft.com/office/drawing/2014/main" xmlns=""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a16="http://schemas.microsoft.com/office/drawing/2014/main" xmlns=""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a16="http://schemas.microsoft.com/office/drawing/2014/main" xmlns=""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a16="http://schemas.microsoft.com/office/drawing/2014/main" xmlns=""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a16="http://schemas.microsoft.com/office/drawing/2014/main" xmlns=""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a16="http://schemas.microsoft.com/office/drawing/2014/main" xmlns="" id="{DDB78E1C-FFA3-A746-B5BE-00F41780BD82}"/>
              </a:ext>
            </a:extLst>
          </p:cNvPr>
          <p:cNvSpPr/>
          <p:nvPr/>
        </p:nvSpPr>
        <p:spPr>
          <a:xfrm>
            <a:off x="135054" y="3609199"/>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xmlns=""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a16="http://schemas.microsoft.com/office/drawing/2014/main" xmlns=""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a16="http://schemas.microsoft.com/office/drawing/2014/main" xmlns=""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21</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a16="http://schemas.microsoft.com/office/drawing/2014/main" xmlns=""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22</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a16="http://schemas.microsoft.com/office/drawing/2014/main" xmlns=""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a16="http://schemas.microsoft.com/office/drawing/2014/main" xmlns=""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25</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xmlns=""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a16="http://schemas.microsoft.com/office/drawing/2014/main" xmlns=""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xmlns=""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a16="http://schemas.microsoft.com/office/drawing/2014/main" xmlns=""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xmlns=""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xmlns=""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xmlns=""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a16="http://schemas.microsoft.com/office/drawing/2014/main" xmlns=""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a16="http://schemas.microsoft.com/office/drawing/2014/main" xmlns=""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27</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a16="http://schemas.microsoft.com/office/drawing/2014/main" xmlns=""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a16="http://schemas.microsoft.com/office/drawing/2014/main" xmlns=""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a16="http://schemas.microsoft.com/office/drawing/2014/main" xmlns=""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a16="http://schemas.microsoft.com/office/drawing/2014/main" xmlns=""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a16="http://schemas.microsoft.com/office/drawing/2014/main" xmlns=""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charset="0"/>
                <a:ea typeface="Helvetica Neue Condensed" charset="0"/>
                <a:cs typeface="Helvetica Neue Condensed" charset="0"/>
              </a:rPr>
              <a:t>Design &amp; Implementation</a:t>
            </a:r>
            <a:endParaRPr lang="en-US" b="1" dirty="0">
              <a:solidFill>
                <a:schemeClr val="tx1"/>
              </a:solidFill>
              <a:latin typeface="Helvetica Neue Condensed" charset="0"/>
              <a:ea typeface="Helvetica Neue Condensed" charset="0"/>
              <a:cs typeface="Helvetica Neue Condensed" charset="0"/>
            </a:endParaRPr>
          </a:p>
        </p:txBody>
      </p:sp>
      <p:sp>
        <p:nvSpPr>
          <p:cNvPr id="4" name="Slide Number Placeholder 3"/>
          <p:cNvSpPr>
            <a:spLocks noGrp="1"/>
          </p:cNvSpPr>
          <p:nvPr>
            <p:ph type="sldNum" sz="quarter" idx="12"/>
          </p:nvPr>
        </p:nvSpPr>
        <p:spPr>
          <a:xfrm>
            <a:off x="8159981" y="6429231"/>
            <a:ext cx="984019" cy="365125"/>
          </a:xfrm>
        </p:spPr>
        <p:txBody>
          <a:bodyPr/>
          <a:lstStyle/>
          <a:p>
            <a:fld id="{4748F3B0-5290-A241-88FF-F03DD1126586}" type="slidenum">
              <a:rPr lang="en-US" smtClean="0"/>
              <a:pPr/>
              <a:t>29</a:t>
            </a:fld>
            <a:endParaRPr lang="en-US" dirty="0"/>
          </a:p>
        </p:txBody>
      </p:sp>
      <p:cxnSp>
        <p:nvCxnSpPr>
          <p:cNvPr id="6" name="Straight Arrow Connector 5"/>
          <p:cNvCxnSpPr>
            <a:cxnSpLocks noChangeAspect="1"/>
          </p:cNvCxnSpPr>
          <p:nvPr/>
        </p:nvCxnSpPr>
        <p:spPr>
          <a:xfrm flipV="1">
            <a:off x="2089187" y="5057810"/>
            <a:ext cx="512583"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p:cNvSpPr txBox="1">
            <a:spLocks noChangeAspect="1"/>
          </p:cNvSpPr>
          <p:nvPr/>
        </p:nvSpPr>
        <p:spPr>
          <a:xfrm>
            <a:off x="2420881" y="5282431"/>
            <a:ext cx="1548623"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PISA Switch</a:t>
            </a:r>
          </a:p>
        </p:txBody>
      </p:sp>
      <p:sp>
        <p:nvSpPr>
          <p:cNvPr id="8" name="TextBox 7"/>
          <p:cNvSpPr txBox="1">
            <a:spLocks noChangeAspect="1"/>
          </p:cNvSpPr>
          <p:nvPr/>
        </p:nvSpPr>
        <p:spPr>
          <a:xfrm>
            <a:off x="1935205" y="4754231"/>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sp>
        <p:nvSpPr>
          <p:cNvPr id="9" name="TextBox 8"/>
          <p:cNvSpPr txBox="1">
            <a:spLocks noChangeAspect="1"/>
          </p:cNvSpPr>
          <p:nvPr/>
        </p:nvSpPr>
        <p:spPr>
          <a:xfrm>
            <a:off x="2219556" y="1897772"/>
            <a:ext cx="132119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Query Interface</a:t>
            </a:r>
          </a:p>
        </p:txBody>
      </p:sp>
      <p:grpSp>
        <p:nvGrpSpPr>
          <p:cNvPr id="10" name="Group 9"/>
          <p:cNvGrpSpPr>
            <a:grpSpLocks noChangeAspect="1"/>
          </p:cNvGrpSpPr>
          <p:nvPr/>
        </p:nvGrpSpPr>
        <p:grpSpPr>
          <a:xfrm>
            <a:off x="3768189" y="1897772"/>
            <a:ext cx="393677" cy="276999"/>
            <a:chOff x="2491609" y="235088"/>
            <a:chExt cx="393677" cy="276999"/>
          </a:xfrm>
        </p:grpSpPr>
        <p:sp>
          <p:nvSpPr>
            <p:cNvPr id="52" name="Rectangle 51"/>
            <p:cNvSpPr/>
            <p:nvPr/>
          </p:nvSpPr>
          <p:spPr>
            <a:xfrm>
              <a:off x="2497177" y="256433"/>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53" name="TextBox 52"/>
            <p:cNvSpPr txBox="1"/>
            <p:nvPr/>
          </p:nvSpPr>
          <p:spPr>
            <a:xfrm>
              <a:off x="2491609" y="235088"/>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1</a:t>
              </a:r>
            </a:p>
          </p:txBody>
        </p:sp>
      </p:grpSp>
      <p:sp>
        <p:nvSpPr>
          <p:cNvPr id="11" name="TextBox 10"/>
          <p:cNvSpPr txBox="1">
            <a:spLocks noChangeAspect="1"/>
          </p:cNvSpPr>
          <p:nvPr/>
        </p:nvSpPr>
        <p:spPr>
          <a:xfrm>
            <a:off x="4938419"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Results</a:t>
            </a:r>
          </a:p>
        </p:txBody>
      </p:sp>
      <p:cxnSp>
        <p:nvCxnSpPr>
          <p:cNvPr id="12" name="Straight Arrow Connector 11"/>
          <p:cNvCxnSpPr>
            <a:cxnSpLocks noChangeAspect="1"/>
          </p:cNvCxnSpPr>
          <p:nvPr/>
        </p:nvCxnSpPr>
        <p:spPr>
          <a:xfrm flipH="1">
            <a:off x="5085718" y="2174771"/>
            <a:ext cx="1038668"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a:off x="2488753" y="3473426"/>
            <a:ext cx="1572935"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Data Plane Driver</a:t>
            </a:r>
          </a:p>
        </p:txBody>
      </p:sp>
      <p:sp>
        <p:nvSpPr>
          <p:cNvPr id="14" name="Rectangle 13"/>
          <p:cNvSpPr>
            <a:spLocks noChangeAspect="1"/>
          </p:cNvSpPr>
          <p:nvPr/>
        </p:nvSpPr>
        <p:spPr>
          <a:xfrm>
            <a:off x="6112224" y="3473426"/>
            <a:ext cx="1522771" cy="3533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1200" b="1" dirty="0">
                <a:solidFill>
                  <a:prstClr val="black"/>
                </a:solidFill>
                <a:latin typeface="Helvetica Neue" charset="0"/>
                <a:ea typeface="Helvetica Neue" charset="0"/>
                <a:cs typeface="Helvetica Neue" charset="0"/>
              </a:rPr>
              <a:t>Streaming Driver</a:t>
            </a:r>
          </a:p>
        </p:txBody>
      </p:sp>
      <p:cxnSp>
        <p:nvCxnSpPr>
          <p:cNvPr id="15" name="Straight Arrow Connector 14"/>
          <p:cNvCxnSpPr>
            <a:cxnSpLocks noChangeAspect="1"/>
          </p:cNvCxnSpPr>
          <p:nvPr/>
        </p:nvCxnSpPr>
        <p:spPr>
          <a:xfrm>
            <a:off x="3275221" y="3826785"/>
            <a:ext cx="1" cy="954255"/>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noChangeAspect="1"/>
          </p:cNvCxnSpPr>
          <p:nvPr/>
        </p:nvCxnSpPr>
        <p:spPr>
          <a:xfrm flipH="1">
            <a:off x="6873609" y="3826785"/>
            <a:ext cx="1" cy="319624"/>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noChangeAspect="1"/>
            <a:endCxn id="35" idx="1"/>
          </p:cNvCxnSpPr>
          <p:nvPr/>
        </p:nvCxnSpPr>
        <p:spPr>
          <a:xfrm flipV="1">
            <a:off x="3626336" y="4315573"/>
            <a:ext cx="937949" cy="534407"/>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noChangeAspect="1"/>
          </p:cNvCxnSpPr>
          <p:nvPr/>
        </p:nvCxnSpPr>
        <p:spPr>
          <a:xfrm>
            <a:off x="3965028" y="2174771"/>
            <a:ext cx="112069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noChangeAspect="1"/>
          </p:cNvCxnSpPr>
          <p:nvPr/>
        </p:nvCxnSpPr>
        <p:spPr>
          <a:xfrm flipV="1">
            <a:off x="3485906" y="5057810"/>
            <a:ext cx="1520785" cy="8328"/>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spect="1"/>
          </p:cNvSpPr>
          <p:nvPr/>
        </p:nvSpPr>
        <p:spPr>
          <a:xfrm>
            <a:off x="4986383" y="4919141"/>
            <a:ext cx="1308371"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Original Packets</a:t>
            </a:r>
          </a:p>
        </p:txBody>
      </p:sp>
      <p:cxnSp>
        <p:nvCxnSpPr>
          <p:cNvPr id="21" name="Straight Arrow Connector 20"/>
          <p:cNvCxnSpPr>
            <a:cxnSpLocks noChangeAspect="1"/>
          </p:cNvCxnSpPr>
          <p:nvPr/>
        </p:nvCxnSpPr>
        <p:spPr>
          <a:xfrm flipV="1">
            <a:off x="5625078" y="4314512"/>
            <a:ext cx="618501" cy="2122"/>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spect="1"/>
          </p:cNvSpPr>
          <p:nvPr/>
        </p:nvSpPr>
        <p:spPr>
          <a:xfrm>
            <a:off x="5430213" y="4309621"/>
            <a:ext cx="1008402"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Tuples</a:t>
            </a:r>
          </a:p>
        </p:txBody>
      </p:sp>
      <p:sp>
        <p:nvSpPr>
          <p:cNvPr id="23" name="Rectangle 22"/>
          <p:cNvSpPr>
            <a:spLocks noChangeAspect="1"/>
          </p:cNvSpPr>
          <p:nvPr/>
        </p:nvSpPr>
        <p:spPr>
          <a:xfrm>
            <a:off x="6243579" y="4146409"/>
            <a:ext cx="1260060" cy="4109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Spark Streaming</a:t>
            </a:r>
          </a:p>
        </p:txBody>
      </p:sp>
      <p:grpSp>
        <p:nvGrpSpPr>
          <p:cNvPr id="24" name="Group 23"/>
          <p:cNvGrpSpPr>
            <a:grpSpLocks noChangeAspect="1"/>
          </p:cNvGrpSpPr>
          <p:nvPr/>
        </p:nvGrpSpPr>
        <p:grpSpPr>
          <a:xfrm>
            <a:off x="4564285" y="4144288"/>
            <a:ext cx="1060793" cy="342570"/>
            <a:chOff x="3016607" y="2172654"/>
            <a:chExt cx="1060793" cy="342570"/>
          </a:xfrm>
        </p:grpSpPr>
        <p:sp>
          <p:nvSpPr>
            <p:cNvPr id="50" name="TextBox 49"/>
            <p:cNvSpPr txBox="1"/>
            <p:nvPr/>
          </p:nvSpPr>
          <p:spPr>
            <a:xfrm>
              <a:off x="3186969" y="2205440"/>
              <a:ext cx="720069"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Emitter</a:t>
              </a:r>
            </a:p>
          </p:txBody>
        </p:sp>
        <p:sp>
          <p:nvSpPr>
            <p:cNvPr id="51" name="Rectangle 50"/>
            <p:cNvSpPr/>
            <p:nvPr/>
          </p:nvSpPr>
          <p:spPr>
            <a:xfrm>
              <a:off x="3016607" y="2172654"/>
              <a:ext cx="1060793" cy="3425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grpSp>
      <p:pic>
        <p:nvPicPr>
          <p:cNvPr id="25" name="droppedImage.pdf"/>
          <p:cNvPicPr>
            <a:picLocks noChangeAspect="1"/>
          </p:cNvPicPr>
          <p:nvPr/>
        </p:nvPicPr>
        <p:blipFill>
          <a:blip r:embed="rId3">
            <a:extLst/>
          </a:blip>
          <a:stretch>
            <a:fillRect/>
          </a:stretch>
        </p:blipFill>
        <p:spPr>
          <a:xfrm>
            <a:off x="2601770" y="4781040"/>
            <a:ext cx="1346903" cy="553540"/>
          </a:xfrm>
          <a:prstGeom prst="rect">
            <a:avLst/>
          </a:prstGeom>
          <a:ln w="12700">
            <a:miter lim="400000"/>
          </a:ln>
        </p:spPr>
      </p:pic>
      <p:cxnSp>
        <p:nvCxnSpPr>
          <p:cNvPr id="26" name="Straight Arrow Connector 25"/>
          <p:cNvCxnSpPr>
            <a:cxnSpLocks noChangeAspect="1"/>
            <a:endCxn id="35" idx="0"/>
          </p:cNvCxnSpPr>
          <p:nvPr/>
        </p:nvCxnSpPr>
        <p:spPr>
          <a:xfrm>
            <a:off x="5092792" y="3188985"/>
            <a:ext cx="1890" cy="955303"/>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p:cNvSpPr txBox="1">
            <a:spLocks noChangeAspect="1"/>
          </p:cNvSpPr>
          <p:nvPr/>
        </p:nvSpPr>
        <p:spPr>
          <a:xfrm>
            <a:off x="3419179" y="4352137"/>
            <a:ext cx="744114"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Packets</a:t>
            </a:r>
          </a:p>
        </p:txBody>
      </p:sp>
      <p:grpSp>
        <p:nvGrpSpPr>
          <p:cNvPr id="28" name="Group 27"/>
          <p:cNvGrpSpPr>
            <a:grpSpLocks noChangeAspect="1"/>
          </p:cNvGrpSpPr>
          <p:nvPr/>
        </p:nvGrpSpPr>
        <p:grpSpPr>
          <a:xfrm>
            <a:off x="4887169" y="1897772"/>
            <a:ext cx="393677" cy="276999"/>
            <a:chOff x="3348242" y="225364"/>
            <a:chExt cx="393677" cy="276999"/>
          </a:xfrm>
        </p:grpSpPr>
        <p:sp>
          <p:nvSpPr>
            <p:cNvPr id="48" name="Rectangle 47"/>
            <p:cNvSpPr/>
            <p:nvPr/>
          </p:nvSpPr>
          <p:spPr>
            <a:xfrm>
              <a:off x="3353810" y="246709"/>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9" name="TextBox 48"/>
            <p:cNvSpPr txBox="1"/>
            <p:nvPr/>
          </p:nvSpPr>
          <p:spPr>
            <a:xfrm>
              <a:off x="3348242" y="225364"/>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Q</a:t>
              </a:r>
              <a:r>
                <a:rPr lang="en-US" sz="1200" baseline="-25000" dirty="0">
                  <a:latin typeface="Helvetica Neue" charset="0"/>
                  <a:ea typeface="Helvetica Neue" charset="0"/>
                  <a:cs typeface="Helvetica Neue" charset="0"/>
                </a:rPr>
                <a:t>2</a:t>
              </a:r>
            </a:p>
          </p:txBody>
        </p:sp>
      </p:grpSp>
      <p:grpSp>
        <p:nvGrpSpPr>
          <p:cNvPr id="29" name="Group 28"/>
          <p:cNvGrpSpPr>
            <a:grpSpLocks noChangeAspect="1"/>
          </p:cNvGrpSpPr>
          <p:nvPr/>
        </p:nvGrpSpPr>
        <p:grpSpPr>
          <a:xfrm>
            <a:off x="5927547" y="1897772"/>
            <a:ext cx="393677" cy="276999"/>
            <a:chOff x="5062963" y="114852"/>
            <a:chExt cx="393677" cy="276999"/>
          </a:xfrm>
        </p:grpSpPr>
        <p:sp>
          <p:nvSpPr>
            <p:cNvPr id="46" name="Rectangle 45"/>
            <p:cNvSpPr/>
            <p:nvPr/>
          </p:nvSpPr>
          <p:spPr>
            <a:xfrm>
              <a:off x="5068531" y="136197"/>
              <a:ext cx="382541" cy="2343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7" name="TextBox 46"/>
            <p:cNvSpPr txBox="1"/>
            <p:nvPr/>
          </p:nvSpPr>
          <p:spPr>
            <a:xfrm>
              <a:off x="5062963" y="114852"/>
              <a:ext cx="393677" cy="276999"/>
            </a:xfrm>
            <a:prstGeom prst="rect">
              <a:avLst/>
            </a:prstGeom>
            <a:noFill/>
            <a:ln w="1905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latin typeface="Helvetica Neue" charset="0"/>
                  <a:ea typeface="Helvetica Neue" charset="0"/>
                  <a:cs typeface="Helvetica Neue" charset="0"/>
                </a:rPr>
                <a:t>Q</a:t>
              </a:r>
              <a:r>
                <a:rPr lang="en-US" sz="1200" baseline="-25000" dirty="0" err="1">
                  <a:latin typeface="Helvetica Neue" charset="0"/>
                  <a:ea typeface="Helvetica Neue" charset="0"/>
                  <a:cs typeface="Helvetica Neue" charset="0"/>
                </a:rPr>
                <a:t>n</a:t>
              </a:r>
              <a:endParaRPr lang="en-US" sz="1200" baseline="-25000" dirty="0">
                <a:latin typeface="Helvetica Neue" charset="0"/>
                <a:ea typeface="Helvetica Neue" charset="0"/>
                <a:cs typeface="Helvetica Neue" charset="0"/>
              </a:endParaRPr>
            </a:p>
          </p:txBody>
        </p:sp>
      </p:grpSp>
      <p:cxnSp>
        <p:nvCxnSpPr>
          <p:cNvPr id="30" name="Straight Arrow Connector 29"/>
          <p:cNvCxnSpPr>
            <a:cxnSpLocks noChangeAspect="1"/>
          </p:cNvCxnSpPr>
          <p:nvPr/>
        </p:nvCxnSpPr>
        <p:spPr>
          <a:xfrm>
            <a:off x="5084008" y="2174771"/>
            <a:ext cx="1710" cy="146304"/>
          </a:xfrm>
          <a:prstGeom prst="straightConnector1">
            <a:avLst/>
          </a:prstGeom>
          <a:ln w="19050">
            <a:solidFill>
              <a:srgbClr val="FF0000"/>
            </a:solidFill>
            <a:prstDash val="sysDash"/>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p:cNvSpPr txBox="1">
            <a:spLocks noChangeAspect="1"/>
          </p:cNvSpPr>
          <p:nvPr/>
        </p:nvSpPr>
        <p:spPr>
          <a:xfrm>
            <a:off x="2306228" y="2957118"/>
            <a:ext cx="1354761"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2" name="TextBox 31"/>
          <p:cNvSpPr txBox="1">
            <a:spLocks noChangeAspect="1"/>
          </p:cNvSpPr>
          <p:nvPr/>
        </p:nvSpPr>
        <p:spPr>
          <a:xfrm>
            <a:off x="6739687" y="2957516"/>
            <a:ext cx="930062"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Partitioned</a:t>
            </a:r>
          </a:p>
          <a:p>
            <a:pPr algn="ctr"/>
            <a:r>
              <a:rPr lang="en-US" sz="1200" dirty="0">
                <a:latin typeface="Helvetica Neue" charset="0"/>
                <a:ea typeface="Helvetica Neue" charset="0"/>
                <a:cs typeface="Helvetica Neue" charset="0"/>
              </a:rPr>
              <a:t>Queries</a:t>
            </a:r>
          </a:p>
        </p:txBody>
      </p:sp>
      <p:sp>
        <p:nvSpPr>
          <p:cNvPr id="33" name="TextBox 32"/>
          <p:cNvSpPr txBox="1">
            <a:spLocks noChangeAspect="1"/>
          </p:cNvSpPr>
          <p:nvPr/>
        </p:nvSpPr>
        <p:spPr>
          <a:xfrm>
            <a:off x="3996786" y="3600616"/>
            <a:ext cx="1168140"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latin typeface="Helvetica Neue" charset="0"/>
                <a:ea typeface="Helvetica Neue" charset="0"/>
                <a:cs typeface="Helvetica Neue" charset="0"/>
              </a:rPr>
              <a:t>Parsing</a:t>
            </a:r>
          </a:p>
          <a:p>
            <a:pPr algn="ctr"/>
            <a:r>
              <a:rPr lang="en-US" sz="1200" dirty="0">
                <a:latin typeface="Helvetica Neue" charset="0"/>
                <a:ea typeface="Helvetica Neue" charset="0"/>
                <a:cs typeface="Helvetica Neue" charset="0"/>
              </a:rPr>
              <a:t>Configuration</a:t>
            </a:r>
          </a:p>
        </p:txBody>
      </p:sp>
      <p:sp>
        <p:nvSpPr>
          <p:cNvPr id="34" name="TextBox 33"/>
          <p:cNvSpPr txBox="1">
            <a:spLocks noChangeAspect="1"/>
          </p:cNvSpPr>
          <p:nvPr/>
        </p:nvSpPr>
        <p:spPr>
          <a:xfrm>
            <a:off x="2460425" y="3987647"/>
            <a:ext cx="848309"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Compiled</a:t>
            </a:r>
          </a:p>
          <a:p>
            <a:pPr algn="ctr"/>
            <a:r>
              <a:rPr lang="en-US" sz="1200" dirty="0">
                <a:latin typeface="Helvetica Neue" charset="0"/>
                <a:ea typeface="Helvetica Neue" charset="0"/>
                <a:cs typeface="Helvetica Neue" charset="0"/>
              </a:rPr>
              <a:t>P4 Code</a:t>
            </a:r>
          </a:p>
        </p:txBody>
      </p:sp>
      <p:sp>
        <p:nvSpPr>
          <p:cNvPr id="35" name="TextBox 34"/>
          <p:cNvSpPr txBox="1">
            <a:spLocks noChangeAspect="1"/>
          </p:cNvSpPr>
          <p:nvPr/>
        </p:nvSpPr>
        <p:spPr>
          <a:xfrm>
            <a:off x="3610230" y="3222812"/>
            <a:ext cx="1106126" cy="276999"/>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Constraints</a:t>
            </a:r>
          </a:p>
        </p:txBody>
      </p:sp>
      <p:sp>
        <p:nvSpPr>
          <p:cNvPr id="36" name="Rectangle 35"/>
          <p:cNvSpPr>
            <a:spLocks noChangeAspect="1"/>
          </p:cNvSpPr>
          <p:nvPr/>
        </p:nvSpPr>
        <p:spPr>
          <a:xfrm>
            <a:off x="4326702" y="2927431"/>
            <a:ext cx="1532179" cy="2615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tx1"/>
                </a:solidFill>
                <a:latin typeface="Helvetica Neue" charset="0"/>
                <a:ea typeface="Helvetica Neue" charset="0"/>
                <a:cs typeface="Helvetica Neue" charset="0"/>
              </a:rPr>
              <a:t>Runtime</a:t>
            </a:r>
          </a:p>
        </p:txBody>
      </p:sp>
      <p:sp>
        <p:nvSpPr>
          <p:cNvPr id="37" name="Rectangle 36"/>
          <p:cNvSpPr>
            <a:spLocks noChangeAspect="1"/>
          </p:cNvSpPr>
          <p:nvPr/>
        </p:nvSpPr>
        <p:spPr>
          <a:xfrm>
            <a:off x="4334399" y="2413744"/>
            <a:ext cx="1520566" cy="2615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chemeClr val="tx1"/>
                </a:solidFill>
                <a:latin typeface="Helvetica Neue" charset="0"/>
                <a:ea typeface="Helvetica Neue" charset="0"/>
                <a:cs typeface="Helvetica Neue" charset="0"/>
              </a:rPr>
              <a:t>Query Planner</a:t>
            </a:r>
            <a:endParaRPr lang="en-US" sz="1200" b="1" dirty="0">
              <a:solidFill>
                <a:schemeClr val="tx1"/>
              </a:solidFill>
              <a:latin typeface="Helvetica Neue" charset="0"/>
              <a:ea typeface="Helvetica Neue" charset="0"/>
              <a:cs typeface="Helvetica Neue" charset="0"/>
            </a:endParaRPr>
          </a:p>
        </p:txBody>
      </p:sp>
      <p:cxnSp>
        <p:nvCxnSpPr>
          <p:cNvPr id="38" name="Straight Arrow Connector 37"/>
          <p:cNvCxnSpPr>
            <a:cxnSpLocks noChangeAspect="1"/>
          </p:cNvCxnSpPr>
          <p:nvPr/>
        </p:nvCxnSpPr>
        <p:spPr>
          <a:xfrm flipH="1">
            <a:off x="3275221" y="3058208"/>
            <a:ext cx="1051481" cy="415218"/>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cxnSpLocks noChangeAspect="1"/>
          </p:cNvCxnSpPr>
          <p:nvPr/>
        </p:nvCxnSpPr>
        <p:spPr>
          <a:xfrm>
            <a:off x="5858881" y="3058208"/>
            <a:ext cx="1014729" cy="415218"/>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0" name="Rectangle 39"/>
          <p:cNvSpPr>
            <a:spLocks noChangeAspect="1"/>
          </p:cNvSpPr>
          <p:nvPr/>
        </p:nvSpPr>
        <p:spPr>
          <a:xfrm>
            <a:off x="4047050" y="2321075"/>
            <a:ext cx="2077336" cy="9345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latin typeface="Helvetica Neue" charset="0"/>
              <a:ea typeface="Helvetica Neue" charset="0"/>
              <a:cs typeface="Helvetica Neue" charset="0"/>
            </a:endParaRPr>
          </a:p>
        </p:txBody>
      </p:sp>
      <p:sp>
        <p:nvSpPr>
          <p:cNvPr id="41" name="TextBox 40"/>
          <p:cNvSpPr txBox="1">
            <a:spLocks noChangeAspect="1"/>
          </p:cNvSpPr>
          <p:nvPr/>
        </p:nvSpPr>
        <p:spPr>
          <a:xfrm rot="16200000">
            <a:off x="3908413" y="2637843"/>
            <a:ext cx="537776"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Helvetica Neue" charset="0"/>
                <a:ea typeface="Helvetica Neue" charset="0"/>
                <a:cs typeface="Helvetica Neue" charset="0"/>
              </a:rPr>
              <a:t>Core</a:t>
            </a:r>
          </a:p>
        </p:txBody>
      </p:sp>
      <p:cxnSp>
        <p:nvCxnSpPr>
          <p:cNvPr id="42" name="Straight Arrow Connector 41"/>
          <p:cNvCxnSpPr>
            <a:cxnSpLocks noChangeAspect="1"/>
          </p:cNvCxnSpPr>
          <p:nvPr/>
        </p:nvCxnSpPr>
        <p:spPr>
          <a:xfrm flipH="1">
            <a:off x="5092792" y="2675297"/>
            <a:ext cx="1890" cy="252134"/>
          </a:xfrm>
          <a:prstGeom prst="straightConnector1">
            <a:avLst/>
          </a:prstGeom>
          <a:ln w="25400">
            <a:solidFill>
              <a:srgbClr val="FF0000"/>
            </a:solidFill>
            <a:prstDash val="sys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Curved Connector 42"/>
          <p:cNvCxnSpPr>
            <a:cxnSpLocks noChangeAspect="1"/>
          </p:cNvCxnSpPr>
          <p:nvPr/>
        </p:nvCxnSpPr>
        <p:spPr>
          <a:xfrm rot="16200000" flipV="1">
            <a:off x="5504489" y="2777288"/>
            <a:ext cx="957424" cy="1780817"/>
          </a:xfrm>
          <a:prstGeom prst="curvedConnector3">
            <a:avLst>
              <a:gd name="adj1" fmla="val 23854"/>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4" name="TextBox 43"/>
          <p:cNvSpPr txBox="1">
            <a:spLocks noChangeAspect="1"/>
          </p:cNvSpPr>
          <p:nvPr/>
        </p:nvSpPr>
        <p:spPr>
          <a:xfrm>
            <a:off x="5332327" y="1657146"/>
            <a:ext cx="543739"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s-IS" sz="2800" dirty="0">
                <a:latin typeface="Helvetica Neue" charset="0"/>
                <a:ea typeface="Helvetica Neue" charset="0"/>
                <a:cs typeface="Helvetica Neue" charset="0"/>
              </a:rPr>
              <a:t>…</a:t>
            </a:r>
            <a:endParaRPr lang="en-US" sz="2800" dirty="0">
              <a:latin typeface="Helvetica Neue" charset="0"/>
              <a:ea typeface="Helvetica Neue" charset="0"/>
              <a:cs typeface="Helvetica Neue" charset="0"/>
            </a:endParaRPr>
          </a:p>
        </p:txBody>
      </p:sp>
      <p:cxnSp>
        <p:nvCxnSpPr>
          <p:cNvPr id="45" name="Straight Arrow Connector 44"/>
          <p:cNvCxnSpPr>
            <a:cxnSpLocks noChangeAspect="1"/>
          </p:cNvCxnSpPr>
          <p:nvPr/>
        </p:nvCxnSpPr>
        <p:spPr>
          <a:xfrm flipV="1">
            <a:off x="4058282" y="3213288"/>
            <a:ext cx="1027436" cy="431424"/>
          </a:xfrm>
          <a:prstGeom prst="straightConnector1">
            <a:avLst/>
          </a:prstGeom>
          <a:ln w="19050">
            <a:solidFill>
              <a:srgbClr val="FF0000"/>
            </a:solidFill>
            <a:prstDash val="sysDash"/>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xmlns="" id="{DDB78E1C-FFA3-A746-B5BE-00F41780BD82}"/>
              </a:ext>
            </a:extLst>
          </p:cNvPr>
          <p:cNvSpPr>
            <a:spLocks noChangeAspect="1"/>
          </p:cNvSpPr>
          <p:nvPr/>
        </p:nvSpPr>
        <p:spPr>
          <a:xfrm>
            <a:off x="6806593" y="5031230"/>
            <a:ext cx="1394091" cy="85150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sz="1400" b="1" i="1" dirty="0">
                <a:solidFill>
                  <a:schemeClr val="tx1"/>
                </a:solidFill>
                <a:latin typeface="Helvetica Neue" charset="0"/>
                <a:ea typeface="Helvetica Neue" charset="0"/>
                <a:cs typeface="Helvetica Neue" charset="0"/>
              </a:rPr>
              <a:t>Legend</a:t>
            </a:r>
            <a:endParaRPr lang="en-US" sz="1400" b="1" dirty="0">
              <a:solidFill>
                <a:schemeClr val="tx1"/>
              </a:solidFill>
              <a:latin typeface="Helvetica Neue" charset="0"/>
              <a:ea typeface="Helvetica Neue" charset="0"/>
              <a:cs typeface="Helvetica Neue" charset="0"/>
            </a:endParaRPr>
          </a:p>
          <a:p>
            <a:pPr>
              <a:lnSpc>
                <a:spcPct val="125000"/>
              </a:lnSpc>
            </a:pPr>
            <a:r>
              <a:rPr lang="en-US" sz="1400" dirty="0">
                <a:solidFill>
                  <a:schemeClr val="tx1"/>
                </a:solidFill>
                <a:latin typeface="Helvetica Neue" charset="0"/>
                <a:ea typeface="Helvetica Neue" charset="0"/>
                <a:cs typeface="Helvetica Neue" charset="0"/>
              </a:rPr>
              <a:t>Control</a:t>
            </a:r>
          </a:p>
          <a:p>
            <a:pPr>
              <a:lnSpc>
                <a:spcPct val="125000"/>
              </a:lnSpc>
            </a:pPr>
            <a:r>
              <a:rPr lang="en-US" sz="1400" dirty="0">
                <a:solidFill>
                  <a:schemeClr val="tx1"/>
                </a:solidFill>
                <a:latin typeface="Helvetica Neue" charset="0"/>
                <a:ea typeface="Helvetica Neue" charset="0"/>
                <a:cs typeface="Helvetica Neue" charset="0"/>
              </a:rPr>
              <a:t>Data</a:t>
            </a:r>
            <a:endParaRPr lang="en-US" sz="2400" dirty="0">
              <a:solidFill>
                <a:schemeClr val="tx1"/>
              </a:solidFill>
              <a:latin typeface="Helvetica Neue" charset="0"/>
              <a:ea typeface="Helvetica Neue" charset="0"/>
              <a:cs typeface="Helvetica Neue" charset="0"/>
            </a:endParaRPr>
          </a:p>
        </p:txBody>
      </p:sp>
      <p:cxnSp>
        <p:nvCxnSpPr>
          <p:cNvPr id="56" name="Straight Arrow Connector 55"/>
          <p:cNvCxnSpPr>
            <a:cxnSpLocks noChangeAspect="1"/>
          </p:cNvCxnSpPr>
          <p:nvPr/>
        </p:nvCxnSpPr>
        <p:spPr>
          <a:xfrm>
            <a:off x="7567979" y="5456081"/>
            <a:ext cx="474711" cy="0"/>
          </a:xfrm>
          <a:prstGeom prst="straightConnector1">
            <a:avLst/>
          </a:prstGeom>
          <a:ln w="19050">
            <a:solidFill>
              <a:srgbClr val="FF0000"/>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noChangeAspect="1"/>
          </p:cNvCxnSpPr>
          <p:nvPr/>
        </p:nvCxnSpPr>
        <p:spPr>
          <a:xfrm>
            <a:off x="7567979" y="5741831"/>
            <a:ext cx="474711" cy="0"/>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p:cNvSpPr txBox="1">
            <a:spLocks noChangeAspect="1"/>
          </p:cNvSpPr>
          <p:nvPr/>
        </p:nvSpPr>
        <p:spPr>
          <a:xfrm>
            <a:off x="6919976" y="3848097"/>
            <a:ext cx="601447"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Helvetica Neue" charset="0"/>
                <a:ea typeface="Helvetica Neue" charset="0"/>
                <a:cs typeface="Helvetica Neue" charset="0"/>
              </a:rPr>
              <a:t>Spark</a:t>
            </a:r>
          </a:p>
        </p:txBody>
      </p:sp>
    </p:spTree>
    <p:extLst>
      <p:ext uri="{BB962C8B-B14F-4D97-AF65-F5344CB8AC3E}">
        <p14:creationId xmlns:p14="http://schemas.microsoft.com/office/powerpoint/2010/main" val="7744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22" presetClass="entr" presetSubtype="1"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22" presetClass="entr" presetSubtype="1"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par>
                                <p:cTn id="33" presetID="22" presetClass="entr" presetSubtype="1"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down)">
                                      <p:cBhvr>
                                        <p:cTn id="44" dur="500"/>
                                        <p:tgtEl>
                                          <p:spTgt spid="4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par>
                                <p:cTn id="52" presetID="22" presetClass="entr" presetSubtype="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up)">
                                      <p:cBhvr>
                                        <p:cTn id="54" dur="500"/>
                                        <p:tgtEl>
                                          <p:spTgt spid="31"/>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1"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up)">
                                      <p:cBhvr>
                                        <p:cTn id="76" dur="500"/>
                                        <p:tgtEl>
                                          <p:spTgt spid="1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par>
                                <p:cTn id="83" presetID="22" presetClass="entr" presetSubtype="1"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down)">
                                      <p:cBhvr>
                                        <p:cTn id="93" dur="500"/>
                                        <p:tgtEl>
                                          <p:spTgt spid="8"/>
                                        </p:tgtEl>
                                      </p:cBhvr>
                                    </p:animEffect>
                                  </p:childTnLst>
                                </p:cTn>
                              </p:par>
                              <p:par>
                                <p:cTn id="94" presetID="22" presetClass="entr" presetSubtype="4" fill="hold"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down)">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down)">
                                      <p:cBhvr>
                                        <p:cTn id="104" dur="500"/>
                                        <p:tgtEl>
                                          <p:spTgt spid="1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down)">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up)">
                                      <p:cBhvr>
                                        <p:cTn id="116" dur="500"/>
                                        <p:tgtEl>
                                          <p:spTgt spid="33"/>
                                        </p:tgtEl>
                                      </p:cBhvr>
                                    </p:animEffect>
                                  </p:childTnLst>
                                </p:cTn>
                              </p:par>
                              <p:par>
                                <p:cTn id="117" presetID="22" presetClass="entr" presetSubtype="1"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up)">
                                      <p:cBhvr>
                                        <p:cTn id="119" dur="500"/>
                                        <p:tgtEl>
                                          <p:spTgt spid="2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left)">
                                      <p:cBhvr>
                                        <p:cTn id="124" dur="500"/>
                                        <p:tgtEl>
                                          <p:spTgt spid="21"/>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wipe(left)">
                                      <p:cBhvr>
                                        <p:cTn id="127" dur="500"/>
                                        <p:tgtEl>
                                          <p:spTgt spid="2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down)">
                                      <p:cBhvr>
                                        <p:cTn id="132" dur="500"/>
                                        <p:tgtEl>
                                          <p:spTgt spid="43"/>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animBg="1"/>
      <p:bldP spid="14" grpId="0" animBg="1"/>
      <p:bldP spid="20" grpId="0"/>
      <p:bldP spid="22" grpId="0"/>
      <p:bldP spid="23" grpId="0" animBg="1"/>
      <p:bldP spid="27" grpId="0"/>
      <p:bldP spid="31" grpId="0"/>
      <p:bldP spid="32" grpId="0"/>
      <p:bldP spid="33" grpId="0"/>
      <p:bldP spid="34" grpId="0"/>
      <p:bldP spid="35" grpId="0"/>
      <p:bldP spid="36" grpId="0" animBg="1"/>
      <p:bldP spid="37" grpId="0" animBg="1"/>
      <p:bldP spid="40" grpId="0" animBg="1"/>
      <p:bldP spid="41" grpId="0"/>
      <p:bldP spid="44"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a16="http://schemas.microsoft.com/office/drawing/2014/main" xmlns=""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a16="http://schemas.microsoft.com/office/drawing/2014/main" xmlns=""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a16="http://schemas.microsoft.com/office/drawing/2014/main" xmlns=""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a16="http://schemas.microsoft.com/office/drawing/2014/main" xmlns=""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xmlns=""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a16="http://schemas.microsoft.com/office/drawing/2014/main" xmlns=""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a16="http://schemas.microsoft.com/office/drawing/2014/main" xmlns=""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xmlns=""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a16="http://schemas.microsoft.com/office/drawing/2014/main" xmlns=""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a16="http://schemas.microsoft.com/office/drawing/2014/main" xmlns=""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xmlns=""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a16="http://schemas.microsoft.com/office/drawing/2014/main" xmlns=""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a16="http://schemas.microsoft.com/office/drawing/2014/main" xmlns=""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a16="http://schemas.microsoft.com/office/drawing/2014/main" xmlns=""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a16="http://schemas.microsoft.com/office/drawing/2014/main" xmlns=""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a16="http://schemas.microsoft.com/office/drawing/2014/main" xmlns=""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a16="http://schemas.microsoft.com/office/drawing/2014/main" xmlns=""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a16="http://schemas.microsoft.com/office/drawing/2014/main" xmlns=""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a16="http://schemas.microsoft.com/office/drawing/2014/main" xmlns=""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a16="http://schemas.microsoft.com/office/drawing/2014/main" xmlns=""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a16="http://schemas.microsoft.com/office/drawing/2014/main" xmlns=""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a16="http://schemas.microsoft.com/office/drawing/2014/main" xmlns=""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a16="http://schemas.microsoft.com/office/drawing/2014/main" xmlns=""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a16="http://schemas.microsoft.com/office/drawing/2014/main" xmlns=""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a16="http://schemas.microsoft.com/office/drawing/2014/main" xmlns=""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a16="http://schemas.microsoft.com/office/drawing/2014/main" xmlns=""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a16="http://schemas.microsoft.com/office/drawing/2014/main" xmlns=""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a16="http://schemas.microsoft.com/office/drawing/2014/main" xmlns=""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a16="http://schemas.microsoft.com/office/drawing/2014/main" xmlns=""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a16="http://schemas.microsoft.com/office/drawing/2014/main" xmlns=""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a16="http://schemas.microsoft.com/office/drawing/2014/main" xmlns=""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a16="http://schemas.microsoft.com/office/drawing/2014/main" xmlns=""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a16="http://schemas.microsoft.com/office/drawing/2014/main" xmlns=""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a16="http://schemas.microsoft.com/office/drawing/2014/main" xmlns=""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a16="http://schemas.microsoft.com/office/drawing/2014/main" xmlns=""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a16="http://schemas.microsoft.com/office/drawing/2014/main" xmlns=""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a16="http://schemas.microsoft.com/office/drawing/2014/main" xmlns=""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a16="http://schemas.microsoft.com/office/drawing/2014/main" xmlns=""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a16="http://schemas.microsoft.com/office/drawing/2014/main" xmlns=""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a16="http://schemas.microsoft.com/office/drawing/2014/main" xmlns=""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a16="http://schemas.microsoft.com/office/drawing/2014/main" xmlns=""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a16="http://schemas.microsoft.com/office/drawing/2014/main" xmlns=""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a16="http://schemas.microsoft.com/office/drawing/2014/main" xmlns=""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a16="http://schemas.microsoft.com/office/drawing/2014/main" xmlns=""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a16="http://schemas.microsoft.com/office/drawing/2014/main" xmlns=""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a16="http://schemas.microsoft.com/office/drawing/2014/main" xmlns=""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a16="http://schemas.microsoft.com/office/drawing/2014/main" xmlns=""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a16="http://schemas.microsoft.com/office/drawing/2014/main" xmlns=""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06750"/>
            <a:ext cx="8763000" cy="1143000"/>
          </a:xfrm>
        </p:spPr>
        <p:txBody>
          <a:bodyPr/>
          <a:lstStyle/>
          <a:p>
            <a:pPr algn="ct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Future Directions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Tree>
    <p:extLst>
      <p:ext uri="{BB962C8B-B14F-4D97-AF65-F5344CB8AC3E}">
        <p14:creationId xmlns:p14="http://schemas.microsoft.com/office/powerpoint/2010/main" val="305767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Packet Parser</a:t>
            </a:r>
          </a:p>
        </p:txBody>
      </p:sp>
      <p:sp>
        <p:nvSpPr>
          <p:cNvPr id="3" name="Content Placeholder 2"/>
          <p:cNvSpPr>
            <a:spLocks noGrp="1"/>
          </p:cNvSpPr>
          <p:nvPr>
            <p:ph idx="1"/>
          </p:nvPr>
        </p:nvSpPr>
        <p:spPr>
          <a:xfrm>
            <a:off x="334141" y="3392658"/>
            <a:ext cx="8229600" cy="3084342"/>
          </a:xfrm>
        </p:spPr>
        <p:txBody>
          <a:bodyPr/>
          <a:lstStyle/>
          <a:p>
            <a:r>
              <a:rPr lang="en-US" dirty="0"/>
              <a:t>Currently, </a:t>
            </a:r>
            <a:r>
              <a:rPr lang="en-US" i="1" dirty="0" err="1">
                <a:latin typeface="Consolas" charset="0"/>
                <a:ea typeface="Consolas" charset="0"/>
                <a:cs typeface="Consolas" charset="0"/>
              </a:rPr>
              <a:t>dns.rr.type</a:t>
            </a:r>
            <a:r>
              <a:rPr lang="en-US" dirty="0">
                <a:ea typeface="Consolas" charset="0"/>
                <a:cs typeface="Consolas" charset="0"/>
              </a:rPr>
              <a:t> is parsed in user-space </a:t>
            </a:r>
            <a:endParaRPr lang="en-US" dirty="0"/>
          </a:p>
          <a:p>
            <a:r>
              <a:rPr lang="en-US" dirty="0"/>
              <a:t>Possible to parse it in the data plane itself</a:t>
            </a:r>
          </a:p>
          <a:p>
            <a:r>
              <a:rPr lang="en-US" dirty="0"/>
              <a:t>Layers of Interest:</a:t>
            </a:r>
          </a:p>
          <a:p>
            <a:pPr lvl="1"/>
            <a:r>
              <a:rPr lang="en-US" dirty="0"/>
              <a:t>DNS</a:t>
            </a:r>
          </a:p>
          <a:p>
            <a:pPr lvl="1"/>
            <a:r>
              <a:rPr lang="en-US" dirty="0"/>
              <a:t>SMTP</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6" name="TextBox 5"/>
          <p:cNvSpPr txBox="1"/>
          <p:nvPr/>
        </p:nvSpPr>
        <p:spPr>
          <a:xfrm>
            <a:off x="496577" y="1433513"/>
            <a:ext cx="7904728" cy="1569660"/>
          </a:xfrm>
          <a:prstGeom prst="rect">
            <a:avLst/>
          </a:prstGeom>
          <a:noFill/>
        </p:spPr>
        <p:txBody>
          <a:bodyPr wrap="none" rtlCol="0">
            <a:spAutoFit/>
          </a:bodyPr>
          <a:lstStyle/>
          <a:p>
            <a:r>
              <a:rPr lang="en-US" sz="2400" dirty="0" err="1">
                <a:latin typeface="Consolas" charset="0"/>
                <a:ea typeface="Consolas" charset="0"/>
                <a:cs typeface="Consolas" charset="0"/>
              </a:rPr>
              <a:t>victimIPs</a:t>
            </a:r>
            <a:r>
              <a:rPr lang="en-US" sz="2400" dirty="0">
                <a:latin typeface="Consolas" charset="0"/>
                <a:ea typeface="Consolas" charset="0"/>
                <a:cs typeface="Consolas" charset="0"/>
              </a:rPr>
              <a:t>(t) = </a:t>
            </a:r>
            <a:r>
              <a:rPr lang="en-US" sz="2400" dirty="0" err="1">
                <a:latin typeface="Consolas" charset="0"/>
                <a:ea typeface="Consolas" charset="0"/>
                <a:cs typeface="Consolas" charset="0"/>
              </a:rPr>
              <a:t>pktStream</a:t>
            </a:r>
            <a:r>
              <a:rPr lang="en-US" sz="2400" dirty="0">
                <a:latin typeface="Consolas" charset="0"/>
                <a:ea typeface="Consolas" charset="0"/>
                <a:cs typeface="Consolas" charset="0"/>
              </a:rPr>
              <a:t>(W)</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b="1" dirty="0" err="1">
                <a:solidFill>
                  <a:srgbClr val="FF0000"/>
                </a:solidFill>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280771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Dataflow Operators</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Existing Operators</a:t>
            </a:r>
          </a:p>
          <a:p>
            <a:pPr lvl="1"/>
            <a:r>
              <a:rPr lang="en-US" dirty="0"/>
              <a:t>Reduce</a:t>
            </a:r>
          </a:p>
          <a:p>
            <a:pPr lvl="2"/>
            <a:r>
              <a:rPr lang="en-US" dirty="0"/>
              <a:t>Currently, only </a:t>
            </a:r>
            <a:r>
              <a:rPr lang="en-US" i="1" dirty="0"/>
              <a:t>sum</a:t>
            </a:r>
            <a:r>
              <a:rPr lang="en-US" dirty="0"/>
              <a:t> function is supported</a:t>
            </a:r>
          </a:p>
          <a:p>
            <a:pPr lvl="2"/>
            <a:r>
              <a:rPr lang="en-US" dirty="0"/>
              <a:t>Implement more complex aggregation functions </a:t>
            </a:r>
          </a:p>
          <a:p>
            <a:pPr lvl="1"/>
            <a:r>
              <a:rPr lang="en-US" dirty="0"/>
              <a:t>Join</a:t>
            </a:r>
          </a:p>
          <a:p>
            <a:pPr lvl="2"/>
            <a:r>
              <a:rPr lang="en-US" dirty="0"/>
              <a:t>Currently, only executed in user space</a:t>
            </a:r>
          </a:p>
          <a:p>
            <a:pPr lvl="2"/>
            <a:r>
              <a:rPr lang="en-US" dirty="0"/>
              <a:t>Compiler subset of join operators in switch</a:t>
            </a:r>
          </a:p>
          <a:p>
            <a:r>
              <a:rPr lang="en-US" b="1" dirty="0">
                <a:solidFill>
                  <a:schemeClr val="accent6"/>
                </a:solidFill>
              </a:rPr>
              <a:t>New Operators</a:t>
            </a:r>
          </a:p>
          <a:p>
            <a:pPr lvl="1"/>
            <a:r>
              <a:rPr lang="en-US" dirty="0"/>
              <a:t>Flat Map</a:t>
            </a:r>
          </a:p>
          <a:p>
            <a:pPr lvl="1"/>
            <a:r>
              <a:rPr lang="en-US" dirty="0"/>
              <a:t>Sample</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spTree>
    <p:extLst>
      <p:ext uri="{BB962C8B-B14F-4D97-AF65-F5344CB8AC3E}">
        <p14:creationId xmlns:p14="http://schemas.microsoft.com/office/powerpoint/2010/main" val="41112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Isolate Video Streaming Traffic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
        <p:nvSpPr>
          <p:cNvPr id="8" name="Content Placeholder 2">
            <a:extLst>
              <a:ext uri="{FF2B5EF4-FFF2-40B4-BE49-F238E27FC236}">
                <a16:creationId xmlns:a16="http://schemas.microsoft.com/office/drawing/2014/main" xmlns="" id="{4721A6F4-C9E2-D847-B77F-F0107B4F8E28}"/>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hosts that receive DNS response messages from known video streaming services</a:t>
            </a:r>
            <a:endParaRPr lang="en-US" dirty="0"/>
          </a:p>
        </p:txBody>
      </p:sp>
      <p:sp>
        <p:nvSpPr>
          <p:cNvPr id="7" name="TextBox 6">
            <a:extLst>
              <a:ext uri="{FF2B5EF4-FFF2-40B4-BE49-F238E27FC236}">
                <a16:creationId xmlns:a16="http://schemas.microsoft.com/office/drawing/2014/main" xmlns="" id="{442682D8-162B-0748-B956-EE92202F3907}"/>
              </a:ext>
            </a:extLst>
          </p:cNvPr>
          <p:cNvSpPr txBox="1"/>
          <p:nvPr/>
        </p:nvSpPr>
        <p:spPr>
          <a:xfrm>
            <a:off x="457200" y="2985760"/>
            <a:ext cx="8686800" cy="1938992"/>
          </a:xfrm>
          <a:prstGeom prst="rect">
            <a:avLst/>
          </a:prstGeom>
          <a:noFill/>
        </p:spPr>
        <p:txBody>
          <a:bodyPr wrap="square" rtlCol="0">
            <a:spAutoFit/>
          </a:bodyPr>
          <a:lstStyle/>
          <a:p>
            <a:r>
              <a:rPr lang="en-US" sz="2400" dirty="0" err="1">
                <a:latin typeface="Consolas" charset="0"/>
                <a:ea typeface="Consolas" charset="0"/>
                <a:cs typeface="Consolas" charset="0"/>
              </a:rPr>
              <a:t>vidFlows</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2"/>
            <a:r>
              <a:rPr lang="en-US" sz="2400" dirty="0">
                <a:latin typeface="Consolas" charset="0"/>
                <a:ea typeface="Consolas" charset="0"/>
                <a:cs typeface="Consolas" charset="0"/>
              </a:rPr>
              <a:t>  .map(p =&gt; (</a:t>
            </a:r>
            <a:r>
              <a:rPr lang="en-US" sz="2400" b="1" dirty="0" err="1">
                <a:solidFill>
                  <a:srgbClr val="FF0000"/>
                </a:solidFill>
                <a:latin typeface="Consolas" charset="0"/>
                <a:ea typeface="Consolas" charset="0"/>
                <a:cs typeface="Consolas" charset="0"/>
              </a:rPr>
              <a:t>p.dns.qname</a:t>
            </a:r>
            <a:r>
              <a:rPr lang="en-US" sz="2400" dirty="0">
                <a:latin typeface="Consolas" charset="0"/>
                <a:ea typeface="Consolas" charset="0"/>
                <a:cs typeface="Consolas" charset="0"/>
              </a:rPr>
              <a:t>, p.5-tuple))</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latin typeface="Consolas" charset="0"/>
                <a:ea typeface="Consolas" charset="0"/>
                <a:cs typeface="Consolas" charset="0"/>
              </a:rPr>
              <a:t>(</a:t>
            </a:r>
            <a:r>
              <a:rPr lang="en-US" sz="2400" dirty="0" err="1">
                <a:latin typeface="Consolas" charset="0"/>
                <a:ea typeface="Consolas" charset="0"/>
                <a:cs typeface="Consolas" charset="0"/>
              </a:rPr>
              <a:t>known_vid_services</a:t>
            </a:r>
            <a:r>
              <a:rPr lang="en-US" sz="2400" dirty="0">
                <a:latin typeface="Consolas" charset="0"/>
                <a:ea typeface="Consolas" charset="0"/>
                <a:cs typeface="Consolas" charset="0"/>
              </a:rPr>
              <a:t>, key=‘</a:t>
            </a:r>
            <a:r>
              <a:rPr lang="en-US" sz="2400" dirty="0" err="1">
                <a:latin typeface="Consolas" charset="0"/>
                <a:ea typeface="Consolas" charset="0"/>
                <a:cs typeface="Consolas" charset="0"/>
              </a:rPr>
              <a:t>qname</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.map(p =&gt; (p.5-tuple))</a:t>
            </a:r>
          </a:p>
        </p:txBody>
      </p:sp>
    </p:spTree>
    <p:extLst>
      <p:ext uri="{BB962C8B-B14F-4D97-AF65-F5344CB8AC3E}">
        <p14:creationId xmlns:p14="http://schemas.microsoft.com/office/powerpoint/2010/main" val="32507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Support Network-Wide Queries</a:t>
            </a:r>
          </a:p>
        </p:txBody>
      </p:sp>
      <p:sp>
        <p:nvSpPr>
          <p:cNvPr id="3" name="Content Placeholder 2"/>
          <p:cNvSpPr>
            <a:spLocks noGrp="1"/>
          </p:cNvSpPr>
          <p:nvPr>
            <p:ph idx="1"/>
          </p:nvPr>
        </p:nvSpPr>
        <p:spPr>
          <a:xfrm>
            <a:off x="457200" y="1600200"/>
            <a:ext cx="8458200" cy="4876800"/>
          </a:xfrm>
        </p:spPr>
        <p:txBody>
          <a:bodyPr/>
          <a:lstStyle/>
          <a:p>
            <a:r>
              <a:rPr lang="en-US" b="1" dirty="0">
                <a:solidFill>
                  <a:schemeClr val="accent6"/>
                </a:solidFill>
              </a:rPr>
              <a:t>Extend Query Interface</a:t>
            </a:r>
          </a:p>
          <a:p>
            <a:pPr lvl="1"/>
            <a:r>
              <a:rPr lang="en-US" dirty="0"/>
              <a:t>Query </a:t>
            </a:r>
            <a:r>
              <a:rPr lang="en-US" b="1" dirty="0"/>
              <a:t>all</a:t>
            </a:r>
            <a:r>
              <a:rPr lang="en-US" dirty="0"/>
              <a:t> packets at </a:t>
            </a:r>
            <a:r>
              <a:rPr lang="en-US" b="1" dirty="0"/>
              <a:t>any</a:t>
            </a:r>
            <a:r>
              <a:rPr lang="en-US" dirty="0"/>
              <a:t> location</a:t>
            </a:r>
          </a:p>
          <a:p>
            <a:pPr lvl="1"/>
            <a:r>
              <a:rPr lang="en-US" dirty="0"/>
              <a:t>Extract path-related fields, e.g. queue lengths, …</a:t>
            </a:r>
          </a:p>
          <a:p>
            <a:pPr lvl="1"/>
            <a:endParaRPr lang="en-US" dirty="0"/>
          </a:p>
          <a:p>
            <a:r>
              <a:rPr lang="en-US" b="1" dirty="0">
                <a:solidFill>
                  <a:schemeClr val="accent6"/>
                </a:solidFill>
              </a:rPr>
              <a:t>Scale Query Execution</a:t>
            </a:r>
          </a:p>
          <a:p>
            <a:pPr lvl="1"/>
            <a:r>
              <a:rPr lang="en-US" dirty="0"/>
              <a:t>Synthesize queries to minimize coordination overhead</a:t>
            </a:r>
          </a:p>
          <a:p>
            <a:pPr lvl="1"/>
            <a:r>
              <a:rPr lang="en-US" dirty="0"/>
              <a:t>Determine where to execute each operator</a:t>
            </a:r>
          </a:p>
          <a:p>
            <a:pPr lvl="1"/>
            <a:r>
              <a:rPr lang="en-US" dirty="0"/>
              <a:t>Use spatial hierarchy for iterative refinement</a:t>
            </a:r>
          </a:p>
          <a:p>
            <a:pPr lvl="1"/>
            <a:r>
              <a:rPr lang="en-US" dirty="0"/>
              <a:t>Dynamically route packets for processing</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34</a:t>
            </a:fld>
            <a:endParaRPr lang="en-US"/>
          </a:p>
        </p:txBody>
      </p:sp>
    </p:spTree>
    <p:extLst>
      <p:ext uri="{BB962C8B-B14F-4D97-AF65-F5344CB8AC3E}">
        <p14:creationId xmlns:p14="http://schemas.microsoft.com/office/powerpoint/2010/main" val="365863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Localize Bottlenecked Switches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35</a:t>
            </a:fld>
            <a:endParaRPr lang="en-US"/>
          </a:p>
        </p:txBody>
      </p:sp>
      <p:sp>
        <p:nvSpPr>
          <p:cNvPr id="9" name="Content Placeholder 2">
            <a:extLst>
              <a:ext uri="{FF2B5EF4-FFF2-40B4-BE49-F238E27FC236}">
                <a16:creationId xmlns:a16="http://schemas.microsoft.com/office/drawing/2014/main" xmlns="" id="{7DF9DD7F-CF6B-7C4A-BF51-5A9D426B2B35}"/>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switches responsible for performance degradation of video streaming flows</a:t>
            </a:r>
            <a:endParaRPr lang="en-US" dirty="0"/>
          </a:p>
        </p:txBody>
      </p:sp>
      <p:sp>
        <p:nvSpPr>
          <p:cNvPr id="10" name="TextBox 9">
            <a:extLst>
              <a:ext uri="{FF2B5EF4-FFF2-40B4-BE49-F238E27FC236}">
                <a16:creationId xmlns:a16="http://schemas.microsoft.com/office/drawing/2014/main" xmlns="" id="{B9F31F40-A87B-B74A-907D-A849A7830AB7}"/>
              </a:ext>
            </a:extLst>
          </p:cNvPr>
          <p:cNvSpPr txBox="1"/>
          <p:nvPr/>
        </p:nvSpPr>
        <p:spPr>
          <a:xfrm>
            <a:off x="457200" y="2805648"/>
            <a:ext cx="8350624" cy="3416320"/>
          </a:xfrm>
          <a:prstGeom prst="rect">
            <a:avLst/>
          </a:prstGeom>
          <a:noFill/>
        </p:spPr>
        <p:txBody>
          <a:bodyPr wrap="square" rtlCol="0">
            <a:spAutoFit/>
          </a:bodyPr>
          <a:lstStyle/>
          <a:p>
            <a:r>
              <a:rPr lang="en-US" sz="2400" dirty="0">
                <a:latin typeface="Consolas" charset="0"/>
                <a:ea typeface="Consolas" charset="0"/>
                <a:cs typeface="Consolas" charset="0"/>
              </a:rPr>
              <a:t>Switches=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p.tcp.sport</a:t>
            </a:r>
            <a:r>
              <a:rPr lang="en-US" sz="2400" dirty="0">
                <a:latin typeface="Consolas" charset="0"/>
                <a:ea typeface="Consolas" charset="0"/>
                <a:cs typeface="Consolas" charset="0"/>
              </a:rPr>
              <a:t> == 80)</a:t>
            </a:r>
          </a:p>
          <a:p>
            <a:pPr lvl="2"/>
            <a:r>
              <a:rPr lang="en-US" sz="2400" dirty="0">
                <a:latin typeface="Consolas" charset="0"/>
                <a:ea typeface="Consolas" charset="0"/>
                <a:cs typeface="Consolas" charset="0"/>
              </a:rPr>
              <a:t>  .map(p =&gt; ((p.5-tuple,p.path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p.nBytes</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b="1" dirty="0">
                <a:latin typeface="Consolas" charset="0"/>
                <a:ea typeface="Consolas" charset="0"/>
                <a:cs typeface="Consolas" charset="0"/>
              </a:rPr>
              <a:t>join(</a:t>
            </a:r>
            <a:r>
              <a:rPr lang="en-US" sz="2400" b="1" dirty="0" err="1">
                <a:latin typeface="Consolas" charset="0"/>
                <a:ea typeface="Consolas" charset="0"/>
                <a:cs typeface="Consolas" charset="0"/>
              </a:rPr>
              <a:t>vidFlows</a:t>
            </a:r>
            <a:r>
              <a:rPr lang="en-US" sz="2400" b="1" dirty="0">
                <a:latin typeface="Consolas" charset="0"/>
                <a:ea typeface="Consolas" charset="0"/>
                <a:cs typeface="Consolas" charset="0"/>
              </a:rPr>
              <a:t>, key=((5-tuple,))</a:t>
            </a:r>
          </a:p>
          <a:p>
            <a:pPr lvl="2"/>
            <a:r>
              <a:rPr lang="en-US" sz="2400" dirty="0">
                <a:solidFill>
                  <a:srgbClr val="3D709C"/>
                </a:solidFill>
                <a:latin typeface="Consolas" charset="0"/>
                <a:ea typeface="Consolas" charset="0"/>
                <a:cs typeface="Consolas" charset="0"/>
              </a:rPr>
              <a:t>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reduce(</a:t>
            </a:r>
            <a:r>
              <a:rPr lang="en-US" sz="2400" dirty="0">
                <a:latin typeface="Consolas" charset="0"/>
                <a:ea typeface="Consolas" charset="0"/>
                <a:cs typeface="Consolas" charset="0"/>
              </a:rPr>
              <a:t>key=((5-tuple</a:t>
            </a:r>
            <a:r>
              <a:rPr lang="en-US" sz="2400" dirty="0" smtClean="0">
                <a:latin typeface="Consolas" charset="0"/>
                <a:ea typeface="Consolas" charset="0"/>
                <a:cs typeface="Consolas" charset="0"/>
              </a:rPr>
              <a:t>,), sum</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p.dataRate</a:t>
            </a:r>
            <a:r>
              <a:rPr lang="en-US" sz="2400" dirty="0">
                <a:latin typeface="Consolas" charset="0"/>
                <a:ea typeface="Consolas" charset="0"/>
                <a:cs typeface="Consolas" charset="0"/>
              </a:rPr>
              <a:t>&gt; T1)</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a:t>
            </a:r>
            <a:r>
              <a:rPr lang="en-US" sz="2400" b="1" dirty="0" err="1">
                <a:solidFill>
                  <a:srgbClr val="FF0000"/>
                </a:solidFill>
                <a:latin typeface="Consolas" charset="0"/>
                <a:ea typeface="Consolas" charset="0"/>
                <a:cs typeface="Consolas" charset="0"/>
              </a:rPr>
              <a:t>flatmap</a:t>
            </a:r>
            <a:r>
              <a:rPr lang="en-US" sz="2400" b="1" dirty="0">
                <a:solidFill>
                  <a:srgbClr val="FF0000"/>
                </a:solidFill>
                <a:latin typeface="Consolas" charset="0"/>
                <a:ea typeface="Consolas" charset="0"/>
                <a:cs typeface="Consolas" charset="0"/>
              </a:rPr>
              <a:t>(p =&gt;(</a:t>
            </a:r>
            <a:r>
              <a:rPr lang="en-US" sz="2400" b="1" dirty="0" err="1">
                <a:solidFill>
                  <a:srgbClr val="FF0000"/>
                </a:solidFill>
                <a:latin typeface="Consolas" charset="0"/>
                <a:ea typeface="Consolas" charset="0"/>
                <a:cs typeface="Consolas" charset="0"/>
              </a:rPr>
              <a:t>p.swid</a:t>
            </a:r>
            <a:r>
              <a:rPr lang="en-US" sz="2400" b="1" dirty="0">
                <a:solidFill>
                  <a:srgbClr val="FF0000"/>
                </a:solidFill>
                <a:latin typeface="Consolas" charset="0"/>
                <a:ea typeface="Consolas" charset="0"/>
                <a:cs typeface="Consolas" charset="0"/>
              </a:rPr>
              <a:t>, 1))</a:t>
            </a:r>
          </a:p>
          <a:p>
            <a:pPr lvl="2"/>
            <a:r>
              <a:rPr lang="en-US" sz="2400" dirty="0">
                <a:latin typeface="Consolas" charset="0"/>
                <a:ea typeface="Consolas" charset="0"/>
                <a:cs typeface="Consolas" charset="0"/>
              </a:rPr>
              <a:t>  .reduce(key</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swid</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sum)</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p.count</a:t>
            </a:r>
            <a:r>
              <a:rPr lang="en-US" sz="2400" dirty="0">
                <a:latin typeface="Consolas" charset="0"/>
                <a:ea typeface="Consolas" charset="0"/>
                <a:cs typeface="Consolas" charset="0"/>
              </a:rPr>
              <a:t> &gt; T2</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167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Enable Intelligent Network Monitoring</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Learning and Query Planning Disconnect</a:t>
            </a:r>
          </a:p>
          <a:p>
            <a:pPr lvl="1"/>
            <a:r>
              <a:rPr lang="en-US" dirty="0"/>
              <a:t>Most learning models are cost-agnostic</a:t>
            </a:r>
          </a:p>
          <a:p>
            <a:pPr lvl="1"/>
            <a:r>
              <a:rPr lang="en-US" dirty="0"/>
              <a:t>Query planning assumes learning models are know</a:t>
            </a:r>
          </a:p>
          <a:p>
            <a:pPr lvl="1"/>
            <a:r>
              <a:rPr lang="en-US" dirty="0"/>
              <a:t>Results in accurate but prohibitively costly models</a:t>
            </a:r>
          </a:p>
          <a:p>
            <a:pPr lvl="1"/>
            <a:endParaRPr lang="en-US" dirty="0"/>
          </a:p>
          <a:p>
            <a:r>
              <a:rPr lang="en-US" b="1" dirty="0">
                <a:solidFill>
                  <a:schemeClr val="accent6"/>
                </a:solidFill>
              </a:rPr>
              <a:t>Opening the Learning </a:t>
            </a:r>
            <a:r>
              <a:rPr lang="en-US" b="1" dirty="0" err="1">
                <a:solidFill>
                  <a:schemeClr val="accent6"/>
                </a:solidFill>
              </a:rPr>
              <a:t>Blackbox</a:t>
            </a:r>
            <a:endParaRPr lang="en-US" b="1" dirty="0">
              <a:solidFill>
                <a:schemeClr val="accent6"/>
              </a:solidFill>
            </a:endParaRPr>
          </a:p>
          <a:p>
            <a:pPr lvl="1"/>
            <a:r>
              <a:rPr lang="en-US" dirty="0"/>
              <a:t>Let operators specify related queries (features)</a:t>
            </a:r>
          </a:p>
          <a:p>
            <a:pPr lvl="1"/>
            <a:r>
              <a:rPr lang="en-US" dirty="0"/>
              <a:t>Synthesize coarser-granularity queries (low cost)</a:t>
            </a:r>
          </a:p>
          <a:p>
            <a:pPr lvl="1"/>
            <a:r>
              <a:rPr lang="en-US" dirty="0"/>
              <a:t>Design cascade of classifiers (cheap </a:t>
            </a:r>
            <a:r>
              <a:rPr lang="en-US" dirty="0">
                <a:sym typeface="Wingdings" pitchFamily="2" charset="2"/>
              </a:rPr>
              <a:t> expensive</a:t>
            </a:r>
            <a:r>
              <a:rPr lang="en-US" dirty="0"/>
              <a:t>)</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36</a:t>
            </a:fld>
            <a:endParaRPr lang="en-US"/>
          </a:p>
        </p:txBody>
      </p:sp>
    </p:spTree>
    <p:extLst>
      <p:ext uri="{BB962C8B-B14F-4D97-AF65-F5344CB8AC3E}">
        <p14:creationId xmlns:p14="http://schemas.microsoft.com/office/powerpoint/2010/main" val="5352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528086"/>
          </a:xfrm>
        </p:spPr>
        <p:txBody>
          <a:bodyPr/>
          <a:lstStyle/>
          <a:p>
            <a:pPr marL="0" indent="0">
              <a:buNone/>
            </a:pPr>
            <a:r>
              <a:rPr lang="en-US" b="1" dirty="0">
                <a:solidFill>
                  <a:schemeClr val="accent2"/>
                </a:solidFill>
              </a:rPr>
              <a:t>DNS Reflection + </a:t>
            </a:r>
            <a:r>
              <a:rPr lang="en-US" b="1">
                <a:solidFill>
                  <a:schemeClr val="accent2"/>
                </a:solidFill>
              </a:rPr>
              <a:t>Amplification </a:t>
            </a:r>
            <a:r>
              <a:rPr lang="en-US" b="1" smtClean="0">
                <a:solidFill>
                  <a:schemeClr val="accent2"/>
                </a:solidFill>
              </a:rPr>
              <a:t>Attack</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37</a:t>
            </a:fld>
            <a:endParaRPr lang="en-US"/>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Example: Intelligent Network Monitoring</a:t>
            </a:r>
          </a:p>
        </p:txBody>
      </p:sp>
      <p:sp>
        <p:nvSpPr>
          <p:cNvPr id="6" name="Rounded Rectangle 5">
            <a:extLst>
              <a:ext uri="{FF2B5EF4-FFF2-40B4-BE49-F238E27FC236}">
                <a16:creationId xmlns:a16="http://schemas.microsoft.com/office/drawing/2014/main" xmlns="" id="{FD6186AB-00AC-FE49-ACE5-0013F646DA8A}"/>
              </a:ext>
            </a:extLst>
          </p:cNvPr>
          <p:cNvSpPr/>
          <p:nvPr/>
        </p:nvSpPr>
        <p:spPr>
          <a:xfrm>
            <a:off x="949569" y="2128286"/>
            <a:ext cx="6060831" cy="2103745"/>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feature1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p.srcIP</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distinct</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1))</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
        <p:nvSpPr>
          <p:cNvPr id="7" name="Rounded Rectangle 6">
            <a:extLst>
              <a:ext uri="{FF2B5EF4-FFF2-40B4-BE49-F238E27FC236}">
                <a16:creationId xmlns:a16="http://schemas.microsoft.com/office/drawing/2014/main" xmlns="" id="{FD6186AB-00AC-FE49-ACE5-0013F646DA8A}"/>
              </a:ext>
            </a:extLst>
          </p:cNvPr>
          <p:cNvSpPr/>
          <p:nvPr/>
        </p:nvSpPr>
        <p:spPr>
          <a:xfrm>
            <a:off x="949568" y="4431871"/>
            <a:ext cx="6060831" cy="1957206"/>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feature2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smtClean="0">
                <a:solidFill>
                  <a:srgbClr val="FF0000"/>
                </a:solidFill>
                <a:latin typeface="Consolas" charset="0"/>
                <a:ea typeface="Consolas" charset="0"/>
                <a:cs typeface="Consolas" charset="0"/>
              </a:rPr>
              <a:t>.</a:t>
            </a:r>
            <a:r>
              <a:rPr lang="en-US" b="1" dirty="0">
                <a:solidFill>
                  <a:srgbClr val="FF0000"/>
                </a:solidFill>
                <a:latin typeface="Consolas" charset="0"/>
                <a:ea typeface="Consolas" charset="0"/>
                <a:cs typeface="Consolas" charset="0"/>
              </a:rPr>
              <a:t>filter</a:t>
            </a:r>
            <a:r>
              <a:rPr lang="en-US" dirty="0">
                <a:solidFill>
                  <a:srgbClr val="FF0000"/>
                </a:solidFill>
                <a:latin typeface="Consolas" charset="0"/>
                <a:ea typeface="Consolas" charset="0"/>
                <a:cs typeface="Consolas" charset="0"/>
              </a:rPr>
              <a:t>(p =&gt; </a:t>
            </a:r>
            <a:r>
              <a:rPr lang="en-US" dirty="0" err="1">
                <a:solidFill>
                  <a:srgbClr val="FF0000"/>
                </a:solidFill>
                <a:latin typeface="Consolas" charset="0"/>
                <a:ea typeface="Consolas" charset="0"/>
                <a:cs typeface="Consolas" charset="0"/>
              </a:rPr>
              <a:t>p.dns.rr.type</a:t>
            </a:r>
            <a:r>
              <a:rPr lang="en-US" dirty="0">
                <a:solidFill>
                  <a:srgbClr val="FF0000"/>
                </a:solidFill>
                <a:latin typeface="Consolas" charset="0"/>
                <a:ea typeface="Consolas" charset="0"/>
                <a:cs typeface="Consolas" charset="0"/>
              </a:rPr>
              <a:t> == RRSIG)</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1))</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074899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433513"/>
            <a:ext cx="8582628" cy="4849129"/>
          </a:xfrm>
        </p:spPr>
        <p:txBody>
          <a:bodyPr>
            <a:normAutofit fontScale="70000" lnSpcReduction="20000"/>
          </a:bodyPr>
          <a:lstStyle/>
          <a:p>
            <a:pPr marL="457200" lvl="1" indent="0">
              <a:buNone/>
            </a:pPr>
            <a:endParaRPr lang="en-US" sz="3000" dirty="0"/>
          </a:p>
          <a:p>
            <a:r>
              <a:rPr lang="en-US" sz="4000" b="1" dirty="0">
                <a:solidFill>
                  <a:schemeClr val="accent6"/>
                </a:solidFill>
                <a:latin typeface="Helvetica Neue" charset="0"/>
                <a:ea typeface="Helvetica Neue" charset="0"/>
                <a:cs typeface="Helvetica Neue" charset="0"/>
              </a:rPr>
              <a:t>Sonata is:</a:t>
            </a:r>
          </a:p>
          <a:p>
            <a:pPr lvl="1"/>
            <a:r>
              <a:rPr lang="en-US" sz="3400" b="1" dirty="0">
                <a:solidFill>
                  <a:srgbClr val="FF0000"/>
                </a:solidFill>
                <a:latin typeface="Helvetica Neue" charset="0"/>
                <a:ea typeface="Helvetica Neue" charset="0"/>
                <a:cs typeface="Helvetica Neue" charset="0"/>
              </a:rPr>
              <a:t>Flexible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Dataflow queries over packet tuples</a:t>
            </a:r>
          </a:p>
          <a:p>
            <a:pPr lvl="2"/>
            <a:r>
              <a:rPr lang="en-US" sz="3100" dirty="0">
                <a:latin typeface="Helvetica Neue" charset="0"/>
                <a:ea typeface="Helvetica Neue" charset="0"/>
                <a:cs typeface="Helvetica Neue" charset="0"/>
              </a:rPr>
              <a:t>Fewer than </a:t>
            </a:r>
            <a:r>
              <a:rPr lang="en-US" sz="3100" b="1" dirty="0">
                <a:latin typeface="Helvetica Neue" charset="0"/>
                <a:ea typeface="Helvetica Neue" charset="0"/>
                <a:cs typeface="Helvetica Neue" charset="0"/>
              </a:rPr>
              <a:t>20 lines of code</a:t>
            </a:r>
          </a:p>
          <a:p>
            <a:pPr lvl="1"/>
            <a:r>
              <a:rPr lang="en-US" sz="3400" b="1" dirty="0">
                <a:solidFill>
                  <a:srgbClr val="FF0000"/>
                </a:solidFill>
                <a:latin typeface="Helvetica Neue" charset="0"/>
                <a:ea typeface="Helvetica Neue" charset="0"/>
                <a:cs typeface="Helvetica Neue" charset="0"/>
              </a:rPr>
              <a:t>Scalable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Query refinement &amp; partitioning algorithms</a:t>
            </a:r>
          </a:p>
          <a:p>
            <a:pPr lvl="2"/>
            <a:r>
              <a:rPr lang="en-US" sz="3100" b="1" dirty="0">
                <a:latin typeface="Helvetica Neue" charset="0"/>
                <a:ea typeface="Helvetica Neue" charset="0"/>
                <a:cs typeface="Helvetica Neue" charset="0"/>
              </a:rPr>
              <a:t>4 orders of magnitude workload </a:t>
            </a:r>
            <a:r>
              <a:rPr lang="en-US" sz="3100" dirty="0">
                <a:latin typeface="Helvetica Neue" charset="0"/>
                <a:ea typeface="Helvetica Neue" charset="0"/>
                <a:cs typeface="Helvetica Neue" charset="0"/>
              </a:rPr>
              <a:t>reduction</a:t>
            </a:r>
          </a:p>
          <a:p>
            <a:endParaRPr lang="en-US" sz="4000" b="1" dirty="0">
              <a:solidFill>
                <a:schemeClr val="accent6"/>
              </a:solidFill>
              <a:latin typeface="Helvetica Neue" charset="0"/>
              <a:ea typeface="Helvetica Neue" charset="0"/>
              <a:cs typeface="Helvetica Neue" charset="0"/>
            </a:endParaRPr>
          </a:p>
          <a:p>
            <a:r>
              <a:rPr lang="en-US" sz="4000" b="1" dirty="0">
                <a:solidFill>
                  <a:schemeClr val="accent6"/>
                </a:solidFill>
                <a:latin typeface="Helvetica Neue" charset="0"/>
                <a:ea typeface="Helvetica Neue" charset="0"/>
                <a:cs typeface="Helvetica Neue" charset="0"/>
              </a:rPr>
              <a:t>Future Directions</a:t>
            </a:r>
          </a:p>
          <a:p>
            <a:pPr lvl="1"/>
            <a:r>
              <a:rPr lang="en-US" sz="3400" dirty="0">
                <a:latin typeface="Helvetica Neue" charset="0"/>
                <a:ea typeface="Helvetica Neue" charset="0"/>
                <a:cs typeface="Helvetica Neue" charset="0"/>
              </a:rPr>
              <a:t>Extend packet parser and dataflow operators</a:t>
            </a:r>
          </a:p>
          <a:p>
            <a:pPr lvl="1"/>
            <a:r>
              <a:rPr lang="en-US" sz="3400" dirty="0">
                <a:latin typeface="Helvetica Neue" charset="0"/>
                <a:ea typeface="Helvetica Neue" charset="0"/>
                <a:cs typeface="Helvetica Neue" charset="0"/>
              </a:rPr>
              <a:t>Support network-wide queries</a:t>
            </a:r>
          </a:p>
          <a:p>
            <a:pPr lvl="1"/>
            <a:r>
              <a:rPr lang="en-US" sz="3400" dirty="0">
                <a:latin typeface="Helvetica Neue" charset="0"/>
                <a:ea typeface="Helvetica Neue" charset="0"/>
                <a:cs typeface="Helvetica Neue" charset="0"/>
              </a:rPr>
              <a:t>Enable intelligent network monitoring</a:t>
            </a:r>
          </a:p>
          <a:p>
            <a:pPr lvl="1"/>
            <a:endParaRPr lang="en-US" sz="3300" dirty="0">
              <a:latin typeface="Helvetica Neue" charset="0"/>
              <a:ea typeface="Helvetica Neue" charset="0"/>
              <a:cs typeface="Helvetica Neue" charset="0"/>
            </a:endParaRPr>
          </a:p>
          <a:p>
            <a:pPr marL="914400" lvl="2" indent="0">
              <a:buNone/>
            </a:pPr>
            <a:endParaRPr lang="en-US" sz="3200" b="1" dirty="0">
              <a:solidFill>
                <a:schemeClr val="accent6"/>
              </a:solidFill>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748F3B0-5290-A241-88FF-F03DD1126586}" type="slidenum">
              <a:rPr lang="en-US" smtClean="0"/>
              <a:t>38</a:t>
            </a:fld>
            <a:endParaRPr lang="en-US"/>
          </a:p>
        </p:txBody>
      </p:sp>
      <p:sp>
        <p:nvSpPr>
          <p:cNvPr id="6" name="TextBox 5"/>
          <p:cNvSpPr txBox="1"/>
          <p:nvPr/>
        </p:nvSpPr>
        <p:spPr>
          <a:xfrm>
            <a:off x="2520387" y="531153"/>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851462" y="6146140"/>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4"/>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620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xmlns=""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a16="http://schemas.microsoft.com/office/drawing/2014/main" xmlns=""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a16="http://schemas.microsoft.com/office/drawing/2014/main" xmlns=""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a16="http://schemas.microsoft.com/office/drawing/2014/main" xmlns=""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a16="http://schemas.microsoft.com/office/drawing/2014/main" xmlns=""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a16="http://schemas.microsoft.com/office/drawing/2014/main" xmlns=""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a16="http://schemas.microsoft.com/office/drawing/2014/main" xmlns=""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a16="http://schemas.microsoft.com/office/drawing/2014/main" xmlns=""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a16="http://schemas.microsoft.com/office/drawing/2014/main" xmlns=""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a16="http://schemas.microsoft.com/office/drawing/2014/main" xmlns=""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a16="http://schemas.microsoft.com/office/drawing/2014/main" xmlns=""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a16="http://schemas.microsoft.com/office/drawing/2014/main" xmlns=""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a16="http://schemas.microsoft.com/office/drawing/2014/main" xmlns=""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a16="http://schemas.microsoft.com/office/drawing/2014/main" xmlns=""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a16="http://schemas.microsoft.com/office/drawing/2014/main" xmlns=""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a16="http://schemas.microsoft.com/office/drawing/2014/main" xmlns=""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a16="http://schemas.microsoft.com/office/drawing/2014/main" xmlns=""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a16="http://schemas.microsoft.com/office/drawing/2014/main" xmlns=""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a16="http://schemas.microsoft.com/office/drawing/2014/main" xmlns=""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a16="http://schemas.microsoft.com/office/drawing/2014/main" xmlns=""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a16="http://schemas.microsoft.com/office/drawing/2014/main" xmlns=""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a16="http://schemas.microsoft.com/office/drawing/2014/main" xmlns=""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a16="http://schemas.microsoft.com/office/drawing/2014/main" xmlns=""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a16="http://schemas.microsoft.com/office/drawing/2014/main" xmlns=""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a16="http://schemas.microsoft.com/office/drawing/2014/main" xmlns=""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a16="http://schemas.microsoft.com/office/drawing/2014/main" xmlns=""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a16="http://schemas.microsoft.com/office/drawing/2014/main" xmlns=""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a16="http://schemas.microsoft.com/office/drawing/2014/main" xmlns=""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a16="http://schemas.microsoft.com/office/drawing/2014/main" xmlns=""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a16="http://schemas.microsoft.com/office/drawing/2014/main" xmlns=""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a16="http://schemas.microsoft.com/office/drawing/2014/main" xmlns=""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a16="http://schemas.microsoft.com/office/drawing/2014/main" xmlns=""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6053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Confirm DNS </a:t>
            </a:r>
            <a:r>
              <a:rPr lang="en-US" b="1" dirty="0" smtClean="0">
                <a:solidFill>
                  <a:schemeClr val="accent2"/>
                </a:solidFill>
              </a:rPr>
              <a:t>Reflection + Amplification </a:t>
            </a:r>
            <a:r>
              <a:rPr lang="en-US" b="1" dirty="0">
                <a:solidFill>
                  <a:schemeClr val="accent2"/>
                </a:solidFill>
              </a:rPr>
              <a:t>Attack</a:t>
            </a:r>
          </a:p>
          <a:p>
            <a:pPr marL="114300" indent="0">
              <a:buNone/>
            </a:pPr>
            <a:r>
              <a:rPr lang="en-US" sz="2400" dirty="0"/>
              <a:t>Identify if the number of response type of RRSIG for victims of DNS reflection attack exceeds threshold </a:t>
            </a:r>
            <a:r>
              <a:rPr lang="en-US" sz="2400" dirty="0" smtClean="0"/>
              <a:t>Th2</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9</a:t>
            </a:fld>
            <a:endParaRPr lang="en-US"/>
          </a:p>
        </p:txBody>
      </p:sp>
      <p:sp>
        <p:nvSpPr>
          <p:cNvPr id="10" name="Rounded Rectangle 9">
            <a:extLst>
              <a:ext uri="{FF2B5EF4-FFF2-40B4-BE49-F238E27FC236}">
                <a16:creationId xmlns:a16="http://schemas.microsoft.com/office/drawing/2014/main" xmlns="" id="{FD6186AB-00AC-FE49-ACE5-0013F646DA8A}"/>
              </a:ext>
            </a:extLst>
          </p:cNvPr>
          <p:cNvSpPr/>
          <p:nvPr/>
        </p:nvSpPr>
        <p:spPr>
          <a:xfrm>
            <a:off x="457200" y="2937178"/>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key=‘</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p.dns.rr.type</a:t>
            </a:r>
            <a:r>
              <a:rPr lang="en-US" sz="2400" dirty="0">
                <a:solidFill>
                  <a:schemeClr val="tx1"/>
                </a:solidFill>
                <a:latin typeface="Consolas" charset="0"/>
                <a:ea typeface="Consolas" charset="0"/>
                <a:cs typeface="Consolas" charset="0"/>
              </a:rPr>
              <a:t> == RRSIG)</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Th2)</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17" name="Rectangle 16">
            <a:extLst>
              <a:ext uri="{FF2B5EF4-FFF2-40B4-BE49-F238E27FC236}">
                <a16:creationId xmlns:a16="http://schemas.microsoft.com/office/drawing/2014/main" xmlns="" id="{656510BB-822C-FD44-A7F3-BACCAB426E7A}"/>
              </a:ext>
            </a:extLst>
          </p:cNvPr>
          <p:cNvSpPr/>
          <p:nvPr/>
        </p:nvSpPr>
        <p:spPr>
          <a:xfrm>
            <a:off x="-1767" y="1433514"/>
            <a:ext cx="9144000" cy="514619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ounded Rectangle 18">
            <a:extLst>
              <a:ext uri="{FF2B5EF4-FFF2-40B4-BE49-F238E27FC236}">
                <a16:creationId xmlns:a16="http://schemas.microsoft.com/office/drawing/2014/main" xmlns="" id="{DDB78E1C-FFA3-A746-B5BE-00F41780BD82}"/>
              </a:ext>
            </a:extLst>
          </p:cNvPr>
          <p:cNvSpPr/>
          <p:nvPr/>
        </p:nvSpPr>
        <p:spPr>
          <a:xfrm>
            <a:off x="190179" y="3429673"/>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358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178165</TotalTime>
  <Words>4339</Words>
  <Application>Microsoft Macintosh PowerPoint</Application>
  <PresentationFormat>On-screen Show (4:3)</PresentationFormat>
  <Paragraphs>807</Paragraphs>
  <Slides>38</Slides>
  <Notes>38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Avenir Next Medium</vt:lpstr>
      <vt:lpstr>Calibri</vt:lpstr>
      <vt:lpstr>Consolas</vt:lpstr>
      <vt:lpstr>Helvetica Neue</vt:lpstr>
      <vt:lpstr>Helvetica Neue Condensed</vt:lpstr>
      <vt:lpstr>Helvetica Neue Light</vt:lpstr>
      <vt:lpstr>Helvetica Neue Medium</vt:lpstr>
      <vt:lpstr>Helvetica Neue Regular</vt:lpstr>
      <vt:lpstr>Lucida Sans Regular</vt:lpstr>
      <vt:lpstr>Mangal</vt:lpstr>
      <vt:lpstr>Monaco</vt:lpstr>
      <vt:lpstr>ＭＳ Ｐゴシック</vt:lpstr>
      <vt:lpstr>Myriad Pro</vt:lpstr>
      <vt:lpstr>Times</vt:lpstr>
      <vt:lpstr>Wingdings</vt:lpstr>
      <vt:lpstr>1_Default Design</vt:lpstr>
      <vt:lpstr>Sonata Query-driven Streaming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Design &amp; Implementation</vt:lpstr>
      <vt:lpstr>Future Directions</vt:lpstr>
      <vt:lpstr>Extend Packet Parser</vt:lpstr>
      <vt:lpstr>Extend Dataflow Operators</vt:lpstr>
      <vt:lpstr>Example: Isolate Video Streaming Traffic</vt:lpstr>
      <vt:lpstr>Support Network-Wide Queries</vt:lpstr>
      <vt:lpstr>Example: Localize Bottlenecked Switches</vt:lpstr>
      <vt:lpstr>Enable Intelligent Network Monitoring</vt:lpstr>
      <vt:lpstr>Example: Intelligent Network Monitoring</vt:lpstr>
      <vt:lpstr>Summary</vt:lpstr>
    </vt:vector>
  </TitlesOfParts>
  <Manager/>
  <Company>Princeton</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Arpit Gupta</cp:lastModifiedBy>
  <cp:revision>8702</cp:revision>
  <cp:lastPrinted>2016-03-07T21:19:57Z</cp:lastPrinted>
  <dcterms:created xsi:type="dcterms:W3CDTF">2013-11-06T15:33:08Z</dcterms:created>
  <dcterms:modified xsi:type="dcterms:W3CDTF">2019-10-08T00:17:14Z</dcterms:modified>
  <cp:category/>
</cp:coreProperties>
</file>